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11" name="Номер слайда 10"/>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40B54DF-DD73-4297-8851-CE58FC236D6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97088E5-11C3-411F-8173-8D2087303195}" type="datetimeFigureOut">
              <a:rPr lang="uk-UA" smtClean="0"/>
              <a:t>01.10.2020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40B54DF-DD73-4297-8851-CE58FC236D6A}" type="slidenum">
              <a:rPr lang="uk-UA" smtClean="0"/>
              <a:t>‹#›</a:t>
            </a:fld>
            <a:endParaRPr lang="uk-UA"/>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97088E5-11C3-411F-8173-8D2087303195}" type="datetimeFigureOut">
              <a:rPr lang="uk-UA" smtClean="0"/>
              <a:t>01.10.2020</a:t>
            </a:fld>
            <a:endParaRPr lang="uk-UA"/>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uk-UA"/>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40B54DF-DD73-4297-8851-CE58FC236D6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348880"/>
            <a:ext cx="7772400" cy="1828800"/>
          </a:xfrm>
        </p:spPr>
        <p:txBody>
          <a:bodyPr>
            <a:normAutofit fontScale="90000"/>
          </a:bodyPr>
          <a:lstStyle/>
          <a:p>
            <a:pPr algn="ctr"/>
            <a:r>
              <a:rPr lang="uk-UA" dirty="0">
                <a:solidFill>
                  <a:schemeClr val="accent5">
                    <a:lumMod val="60000"/>
                    <a:lumOff val="40000"/>
                  </a:schemeClr>
                </a:solidFill>
              </a:rPr>
              <a:t>Конфлікти в міжособистісному спілкуванні</a:t>
            </a:r>
          </a:p>
        </p:txBody>
      </p:sp>
      <p:sp>
        <p:nvSpPr>
          <p:cNvPr id="3" name="Подзаголовок 2"/>
          <p:cNvSpPr>
            <a:spLocks noGrp="1"/>
          </p:cNvSpPr>
          <p:nvPr>
            <p:ph type="subTitle" idx="1"/>
          </p:nvPr>
        </p:nvSpPr>
        <p:spPr>
          <a:xfrm flipH="1" flipV="1">
            <a:off x="395536" y="6381328"/>
            <a:ext cx="144016" cy="360040"/>
          </a:xfrm>
        </p:spPr>
        <p:txBody>
          <a:bodyPr/>
          <a:lstStyle/>
          <a:p>
            <a:r>
              <a:rPr lang="uk-UA" dirty="0" smtClean="0"/>
              <a:t>.</a:t>
            </a:r>
            <a:endParaRPr lang="uk-UA" dirty="0"/>
          </a:p>
        </p:txBody>
      </p:sp>
    </p:spTree>
    <p:extLst>
      <p:ext uri="{BB962C8B-B14F-4D97-AF65-F5344CB8AC3E}">
        <p14:creationId xmlns:p14="http://schemas.microsoft.com/office/powerpoint/2010/main" val="1681459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5490936"/>
          </a:xfrm>
        </p:spPr>
        <p:txBody>
          <a:bodyPr>
            <a:normAutofit fontScale="85000" lnSpcReduction="10000"/>
          </a:bodyPr>
          <a:lstStyle/>
          <a:p>
            <a:pPr marL="0" lvl="0" indent="0">
              <a:lnSpc>
                <a:spcPct val="150000"/>
              </a:lnSpc>
              <a:spcAft>
                <a:spcPts val="1000"/>
              </a:spcAft>
              <a:buNone/>
            </a:pPr>
            <a:r>
              <a:rPr lang="uk-UA" b="1" dirty="0">
                <a:latin typeface="Times New Roman" panose="02020603050405020304" pitchFamily="18" charset="0"/>
                <a:ea typeface="Calibri"/>
                <a:cs typeface="Times New Roman" panose="02020603050405020304" pitchFamily="18" charset="0"/>
              </a:rPr>
              <a:t>2</a:t>
            </a:r>
            <a:r>
              <a:rPr lang="uk-UA" b="1" dirty="0" smtClean="0">
                <a:latin typeface="Times New Roman" panose="02020603050405020304" pitchFamily="18" charset="0"/>
                <a:ea typeface="Calibri"/>
                <a:cs typeface="Times New Roman" panose="02020603050405020304" pitchFamily="18" charset="0"/>
              </a:rPr>
              <a:t>. Основні </a:t>
            </a:r>
            <a:r>
              <a:rPr lang="uk-UA" b="1" dirty="0">
                <a:latin typeface="Times New Roman" panose="02020603050405020304" pitchFamily="18" charset="0"/>
                <a:ea typeface="Calibri"/>
                <a:cs typeface="Times New Roman" panose="02020603050405020304" pitchFamily="18" charset="0"/>
              </a:rPr>
              <a:t>види </a:t>
            </a:r>
            <a:r>
              <a:rPr lang="uk-UA" b="1" dirty="0" err="1">
                <a:latin typeface="Times New Roman" panose="02020603050405020304" pitchFamily="18" charset="0"/>
                <a:ea typeface="Calibri"/>
                <a:cs typeface="Times New Roman" panose="02020603050405020304" pitchFamily="18" charset="0"/>
              </a:rPr>
              <a:t>конфліктогенів</a:t>
            </a:r>
            <a:r>
              <a:rPr lang="uk-UA" b="1" dirty="0">
                <a:latin typeface="Times New Roman" panose="02020603050405020304" pitchFamily="18" charset="0"/>
                <a:ea typeface="Calibri"/>
                <a:cs typeface="Times New Roman" panose="02020603050405020304" pitchFamily="18" charset="0"/>
              </a:rPr>
              <a:t>. </a:t>
            </a:r>
            <a:endParaRPr lang="uk-UA" sz="2000" dirty="0">
              <a:latin typeface="Times New Roman" panose="02020603050405020304" pitchFamily="18" charset="0"/>
              <a:ea typeface="Calibri"/>
              <a:cs typeface="Times New Roman" panose="02020603050405020304" pitchFamily="18" charset="0"/>
            </a:endParaRPr>
          </a:p>
          <a:p>
            <a:pPr indent="228600">
              <a:lnSpc>
                <a:spcPct val="120000"/>
              </a:lnSpc>
              <a:spcAft>
                <a:spcPts val="1000"/>
              </a:spcAft>
            </a:pPr>
            <a:r>
              <a:rPr lang="uk-UA" sz="2400" dirty="0" err="1">
                <a:latin typeface="Times New Roman" panose="02020603050405020304" pitchFamily="18" charset="0"/>
                <a:ea typeface="Calibri"/>
                <a:cs typeface="Times New Roman" panose="02020603050405020304" pitchFamily="18" charset="0"/>
              </a:rPr>
              <a:t>Конфліктогенами</a:t>
            </a:r>
            <a:r>
              <a:rPr lang="uk-UA" sz="2400" dirty="0">
                <a:latin typeface="Times New Roman" panose="02020603050405020304" pitchFamily="18" charset="0"/>
                <a:ea typeface="Calibri"/>
                <a:cs typeface="Times New Roman" panose="02020603050405020304" pitchFamily="18" charset="0"/>
              </a:rPr>
              <a:t> можуть бути невдалі слова, дії, погляд, мімічні та </a:t>
            </a:r>
            <a:r>
              <a:rPr lang="uk-UA" sz="2400" dirty="0" err="1">
                <a:latin typeface="Times New Roman" panose="02020603050405020304" pitchFamily="18" charset="0"/>
                <a:ea typeface="Calibri"/>
                <a:cs typeface="Times New Roman" panose="02020603050405020304" pitchFamily="18" charset="0"/>
              </a:rPr>
              <a:t>пантонімічні</a:t>
            </a:r>
            <a:r>
              <a:rPr lang="uk-UA" sz="2400" dirty="0">
                <a:latin typeface="Times New Roman" panose="02020603050405020304" pitchFamily="18" charset="0"/>
                <a:ea typeface="Calibri"/>
                <a:cs typeface="Times New Roman" panose="02020603050405020304" pitchFamily="18" charset="0"/>
              </a:rPr>
              <a:t> вияви, зверхність, тощо.  Більшість із них належать до </a:t>
            </a:r>
            <a:r>
              <a:rPr lang="uk-UA" sz="2400" dirty="0" err="1">
                <a:latin typeface="Times New Roman" panose="02020603050405020304" pitchFamily="18" charset="0"/>
                <a:ea typeface="Calibri"/>
                <a:cs typeface="Times New Roman" panose="02020603050405020304" pitchFamily="18" charset="0"/>
              </a:rPr>
              <a:t>однього</a:t>
            </a:r>
            <a:r>
              <a:rPr lang="uk-UA" sz="2400" dirty="0">
                <a:latin typeface="Times New Roman" panose="02020603050405020304" pitchFamily="18" charset="0"/>
                <a:ea typeface="Calibri"/>
                <a:cs typeface="Times New Roman" panose="02020603050405020304" pitchFamily="18" charset="0"/>
              </a:rPr>
              <a:t> із трьох видів: вияви агресивності, егоїзму або ж прагнення до зверхності (переваги).   </a:t>
            </a:r>
            <a:endParaRPr lang="uk-UA" sz="1900" dirty="0">
              <a:latin typeface="Times New Roman" panose="02020603050405020304" pitchFamily="18" charset="0"/>
              <a:ea typeface="Calibri"/>
              <a:cs typeface="Times New Roman" panose="02020603050405020304" pitchFamily="18" charset="0"/>
            </a:endParaRPr>
          </a:p>
          <a:p>
            <a:r>
              <a:rPr lang="uk-UA" dirty="0">
                <a:latin typeface="Times New Roman" panose="02020603050405020304" pitchFamily="18" charset="0"/>
                <a:ea typeface="Calibri"/>
                <a:cs typeface="Times New Roman" panose="02020603050405020304" pitchFamily="18" charset="0"/>
              </a:rPr>
              <a:t>Людина, яка виявляє </a:t>
            </a:r>
            <a:r>
              <a:rPr lang="uk-UA" b="1" dirty="0">
                <a:latin typeface="Times New Roman" panose="02020603050405020304" pitchFamily="18" charset="0"/>
                <a:ea typeface="Calibri"/>
                <a:cs typeface="Times New Roman" panose="02020603050405020304" pitchFamily="18" charset="0"/>
              </a:rPr>
              <a:t>агресію</a:t>
            </a:r>
            <a:r>
              <a:rPr lang="uk-UA" dirty="0">
                <a:latin typeface="Times New Roman" panose="02020603050405020304" pitchFamily="18" charset="0"/>
                <a:ea typeface="Calibri"/>
                <a:cs typeface="Times New Roman" panose="02020603050405020304" pitchFamily="18" charset="0"/>
              </a:rPr>
              <a:t> до оточення, як правило, навіть спеціально провокує конфлікти, оскільки вони дають змогу вивільнити негативні емоції та побачити острах в очах інших людей. Це закріплює в неї думку про власну силу та особистісну значущість. Людина, яка демонструє </a:t>
            </a:r>
            <a:r>
              <a:rPr lang="uk-UA" b="1" dirty="0">
                <a:latin typeface="Times New Roman" panose="02020603050405020304" pitchFamily="18" charset="0"/>
                <a:ea typeface="Calibri"/>
                <a:cs typeface="Times New Roman" panose="02020603050405020304" pitchFamily="18" charset="0"/>
              </a:rPr>
              <a:t>егоїстичні</a:t>
            </a:r>
            <a:r>
              <a:rPr lang="uk-UA" dirty="0">
                <a:latin typeface="Times New Roman" panose="02020603050405020304" pitchFamily="18" charset="0"/>
                <a:ea typeface="Calibri"/>
                <a:cs typeface="Times New Roman" panose="02020603050405020304" pitchFamily="18" charset="0"/>
              </a:rPr>
              <a:t> схильності, також насправді намагається розв’язувати свої проблеми за рахунок інших людей. Це викликає у них обурення і прагнення встановити заняття навіть ціною конфлікту.</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4692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395536" y="188640"/>
            <a:ext cx="8291264" cy="6480720"/>
          </a:xfrm>
        </p:spPr>
        <p:txBody>
          <a:bodyPr>
            <a:normAutofit fontScale="70000" lnSpcReduction="20000"/>
          </a:bodyPr>
          <a:lstStyle/>
          <a:p>
            <a:pPr indent="228600">
              <a:lnSpc>
                <a:spcPct val="150000"/>
              </a:lnSpc>
              <a:spcAft>
                <a:spcPts val="1000"/>
              </a:spcAft>
            </a:pPr>
            <a:r>
              <a:rPr lang="uk-UA" dirty="0">
                <a:latin typeface="Times New Roman"/>
                <a:ea typeface="Calibri"/>
                <a:cs typeface="Times New Roman"/>
              </a:rPr>
              <a:t>. Виявлення </a:t>
            </a:r>
            <a:r>
              <a:rPr lang="uk-UA" b="1" dirty="0">
                <a:latin typeface="Times New Roman"/>
                <a:ea typeface="Calibri"/>
                <a:cs typeface="Times New Roman"/>
              </a:rPr>
              <a:t>зверхності </a:t>
            </a:r>
            <a:r>
              <a:rPr lang="uk-UA" dirty="0">
                <a:latin typeface="Times New Roman"/>
                <a:ea typeface="Calibri"/>
                <a:cs typeface="Times New Roman"/>
              </a:rPr>
              <a:t>може не так явно сприйматися партнерами по спілкуванню, як причина для конфліктної ситуації, але через це </a:t>
            </a:r>
            <a:r>
              <a:rPr lang="uk-UA" dirty="0" err="1">
                <a:latin typeface="Times New Roman"/>
                <a:ea typeface="Calibri"/>
                <a:cs typeface="Times New Roman"/>
              </a:rPr>
              <a:t>конфліктоген</a:t>
            </a:r>
            <a:r>
              <a:rPr lang="uk-UA" dirty="0">
                <a:latin typeface="Times New Roman"/>
                <a:ea typeface="Calibri"/>
                <a:cs typeface="Times New Roman"/>
              </a:rPr>
              <a:t> не стає менш небезпечним. Основні види:</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вияви погрози, покарання, критики;</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поблажливе ставлення – «Як це можна не зрозуміти? Повторюю для особливо обдарованих»;</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вихваляння себе і своїх досягнень;</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вияви надмірної впевненості у своїй правоті, безапеляційність – </a:t>
            </a:r>
            <a:endParaRPr lang="uk-UA" sz="2000" dirty="0">
              <a:latin typeface="Calibri"/>
              <a:ea typeface="Calibri"/>
              <a:cs typeface="Times New Roman"/>
            </a:endParaRPr>
          </a:p>
          <a:p>
            <a:pPr marL="685800">
              <a:lnSpc>
                <a:spcPct val="150000"/>
              </a:lnSpc>
              <a:spcAft>
                <a:spcPts val="0"/>
              </a:spcAft>
            </a:pPr>
            <a:r>
              <a:rPr lang="uk-UA" dirty="0">
                <a:latin typeface="Times New Roman"/>
                <a:ea typeface="Calibri"/>
                <a:cs typeface="Times New Roman"/>
              </a:rPr>
              <a:t>«Є тільки моя думка і неправильні»;</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нав’язування своїх порад;</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бажання постійно переривати і виправляти співрозмовника;</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кепкування;</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нагадування людині про невдачі або неприємні події;</a:t>
            </a:r>
            <a:endParaRPr lang="uk-UA" sz="2000" dirty="0">
              <a:latin typeface="Calibri"/>
              <a:ea typeface="Calibri"/>
              <a:cs typeface="Times New Roman"/>
            </a:endParaRPr>
          </a:p>
          <a:p>
            <a:pPr marL="342900" lvl="0" indent="-342900">
              <a:lnSpc>
                <a:spcPct val="150000"/>
              </a:lnSpc>
              <a:spcAft>
                <a:spcPts val="1000"/>
              </a:spcAft>
              <a:buFont typeface="Symbol"/>
              <a:buChar char=""/>
            </a:pPr>
            <a:r>
              <a:rPr lang="uk-UA" dirty="0">
                <a:latin typeface="Times New Roman"/>
                <a:ea typeface="Calibri"/>
                <a:cs typeface="Times New Roman"/>
              </a:rPr>
              <a:t>перекладання відповідальності чи провини на іншу людину. </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2949494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4983480"/>
            <a:ext cx="133672" cy="1874520"/>
          </a:xfrm>
        </p:spPr>
        <p:txBody>
          <a:bodyPr/>
          <a:lstStyle/>
          <a:p>
            <a:r>
              <a:rPr lang="uk-UA" dirty="0" smtClean="0"/>
              <a:t>.</a:t>
            </a:r>
            <a:endParaRPr lang="uk-UA" dirty="0"/>
          </a:p>
        </p:txBody>
      </p:sp>
      <p:sp>
        <p:nvSpPr>
          <p:cNvPr id="3" name="Объект 2"/>
          <p:cNvSpPr>
            <a:spLocks noGrp="1"/>
          </p:cNvSpPr>
          <p:nvPr>
            <p:ph idx="1"/>
          </p:nvPr>
        </p:nvSpPr>
        <p:spPr>
          <a:xfrm>
            <a:off x="502920" y="332656"/>
            <a:ext cx="8183880" cy="6336704"/>
          </a:xfrm>
        </p:spPr>
        <p:txBody>
          <a:bodyPr>
            <a:normAutofit fontScale="62500" lnSpcReduction="20000"/>
          </a:bodyPr>
          <a:lstStyle/>
          <a:p>
            <a:pPr>
              <a:lnSpc>
                <a:spcPct val="150000"/>
              </a:lnSpc>
              <a:spcAft>
                <a:spcPts val="1000"/>
              </a:spcAft>
            </a:pPr>
            <a:r>
              <a:rPr lang="uk-UA" b="1" dirty="0">
                <a:latin typeface="Times New Roman"/>
                <a:ea typeface="Calibri"/>
                <a:cs typeface="Times New Roman"/>
              </a:rPr>
              <a:t>Поведінкові реакції, які стають додатковими </a:t>
            </a:r>
            <a:r>
              <a:rPr lang="uk-UA" b="1" dirty="0" err="1">
                <a:latin typeface="Times New Roman"/>
                <a:ea typeface="Calibri"/>
                <a:cs typeface="Times New Roman"/>
              </a:rPr>
              <a:t>конфліктогенами</a:t>
            </a:r>
            <a:r>
              <a:rPr lang="uk-UA" b="1" dirty="0">
                <a:latin typeface="Times New Roman"/>
                <a:ea typeface="Calibri"/>
                <a:cs typeface="Times New Roman"/>
              </a:rPr>
              <a:t>:</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вияви антипатії;</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чіпляння до </a:t>
            </a:r>
            <a:r>
              <a:rPr lang="uk-UA" dirty="0" smtClean="0">
                <a:latin typeface="Times New Roman"/>
                <a:ea typeface="Calibri"/>
                <a:cs typeface="Times New Roman"/>
              </a:rPr>
              <a:t>слів, приниження </a:t>
            </a:r>
            <a:r>
              <a:rPr lang="uk-UA" dirty="0">
                <a:latin typeface="Times New Roman"/>
                <a:ea typeface="Calibri"/>
                <a:cs typeface="Times New Roman"/>
              </a:rPr>
              <a:t>співрозмовника;</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висловлювання підозри в нещирості;</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smtClean="0">
                <a:latin typeface="Times New Roman"/>
                <a:ea typeface="Calibri"/>
                <a:cs typeface="Times New Roman"/>
              </a:rPr>
              <a:t>Погрози, підкреслення </a:t>
            </a:r>
            <a:r>
              <a:rPr lang="uk-UA" dirty="0">
                <a:latin typeface="Times New Roman"/>
                <a:ea typeface="Calibri"/>
                <a:cs typeface="Times New Roman"/>
              </a:rPr>
              <a:t>своїх переваг;</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перебільшення свого внеску у спільну справу і применшення внеску співрозмовника;</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небажання визнавати правоту інших і свої помилки;</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постійне нав’язування своїх поглядів;</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систематичні заперечення слів партнера;</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негнучкість мислення і поведінки (ригідність);</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демонстративність постійної зайнятості;</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нещирість, нестриманість;</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некомпетентність;</a:t>
            </a:r>
            <a:endParaRPr lang="uk-UA" sz="2000" dirty="0">
              <a:latin typeface="Calibri"/>
              <a:ea typeface="Calibri"/>
              <a:cs typeface="Times New Roman"/>
            </a:endParaRPr>
          </a:p>
          <a:p>
            <a:pPr marL="342900" lvl="0" indent="-342900">
              <a:lnSpc>
                <a:spcPct val="150000"/>
              </a:lnSpc>
              <a:spcAft>
                <a:spcPts val="1000"/>
              </a:spcAft>
              <a:buFont typeface="Symbol"/>
              <a:buChar char=""/>
            </a:pPr>
            <a:r>
              <a:rPr lang="uk-UA" dirty="0">
                <a:latin typeface="Times New Roman"/>
                <a:ea typeface="Calibri"/>
                <a:cs typeface="Times New Roman"/>
              </a:rPr>
              <a:t>порушення прав та особистого простору.</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3720611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4983480"/>
            <a:ext cx="349696" cy="1685880"/>
          </a:xfrm>
        </p:spPr>
        <p:txBody>
          <a:bodyPr/>
          <a:lstStyle/>
          <a:p>
            <a:r>
              <a:rPr lang="uk-UA" dirty="0"/>
              <a:t>.</a:t>
            </a:r>
          </a:p>
        </p:txBody>
      </p:sp>
      <p:sp>
        <p:nvSpPr>
          <p:cNvPr id="3" name="Объект 2"/>
          <p:cNvSpPr>
            <a:spLocks noGrp="1"/>
          </p:cNvSpPr>
          <p:nvPr>
            <p:ph idx="1"/>
          </p:nvPr>
        </p:nvSpPr>
        <p:spPr>
          <a:xfrm>
            <a:off x="179512" y="260648"/>
            <a:ext cx="8748464" cy="6597352"/>
          </a:xfrm>
        </p:spPr>
        <p:txBody>
          <a:bodyPr>
            <a:normAutofit fontScale="77500" lnSpcReduction="20000"/>
          </a:bodyPr>
          <a:lstStyle/>
          <a:p>
            <a:pPr marL="0" indent="0">
              <a:lnSpc>
                <a:spcPct val="120000"/>
              </a:lnSpc>
              <a:spcAft>
                <a:spcPts val="1000"/>
              </a:spcAft>
              <a:buNone/>
            </a:pPr>
            <a:r>
              <a:rPr lang="uk-UA" sz="2900" b="1" dirty="0">
                <a:latin typeface="Times New Roman"/>
                <a:ea typeface="Calibri"/>
                <a:cs typeface="Times New Roman"/>
              </a:rPr>
              <a:t> </a:t>
            </a:r>
            <a:r>
              <a:rPr lang="uk-UA" sz="2900" b="1" dirty="0" smtClean="0">
                <a:latin typeface="Times New Roman"/>
                <a:ea typeface="Calibri"/>
                <a:cs typeface="Times New Roman"/>
              </a:rPr>
              <a:t>       </a:t>
            </a:r>
            <a:r>
              <a:rPr lang="uk-UA" sz="2900" b="1" dirty="0" smtClean="0">
                <a:latin typeface="Times New Roman"/>
                <a:ea typeface="Calibri"/>
                <a:cs typeface="Times New Roman"/>
              </a:rPr>
              <a:t>Виділяють </a:t>
            </a:r>
            <a:r>
              <a:rPr lang="uk-UA" sz="2900" b="1" dirty="0">
                <a:latin typeface="Times New Roman"/>
                <a:ea typeface="Calibri"/>
                <a:cs typeface="Times New Roman"/>
              </a:rPr>
              <a:t>шість типів конфліктних особистостей (КО)</a:t>
            </a:r>
            <a:endParaRPr lang="uk-UA" sz="2300" dirty="0">
              <a:latin typeface="Calibri"/>
              <a:ea typeface="Calibri"/>
              <a:cs typeface="Times New Roman"/>
            </a:endParaRPr>
          </a:p>
          <a:p>
            <a:pPr marL="342900" lvl="0" indent="-342900">
              <a:lnSpc>
                <a:spcPct val="120000"/>
              </a:lnSpc>
              <a:spcAft>
                <a:spcPts val="0"/>
              </a:spcAft>
              <a:buFont typeface="+mj-lt"/>
              <a:buAutoNum type="arabicParenR"/>
            </a:pPr>
            <a:r>
              <a:rPr lang="uk-UA" sz="2900" b="1" i="1" dirty="0">
                <a:latin typeface="Times New Roman"/>
                <a:ea typeface="Calibri"/>
                <a:cs typeface="Times New Roman"/>
              </a:rPr>
              <a:t>КО демонстративного типу</a:t>
            </a:r>
            <a:r>
              <a:rPr lang="uk-UA" sz="2900" dirty="0">
                <a:latin typeface="Times New Roman"/>
                <a:ea typeface="Calibri"/>
                <a:cs typeface="Times New Roman"/>
              </a:rPr>
              <a:t>: прагне бути завжди в центрі уваги, об’єктом захоплення інших, добре ставиться лише до тих, хто їй підкоряється; швидко пристосовується до різних ситуацій; емоційна поведінка переважає над раціональною; планування діяльності епізодичне, а не систематичне; уникає рутинної роботи; регулярно стає джерелом конфлікту, навіть не усвідомлюючи цього.</a:t>
            </a:r>
            <a:endParaRPr lang="uk-UA" sz="2300" dirty="0">
              <a:latin typeface="Calibri"/>
              <a:ea typeface="Calibri"/>
              <a:cs typeface="Times New Roman"/>
            </a:endParaRPr>
          </a:p>
          <a:p>
            <a:pPr marL="342900" lvl="0" indent="-342900">
              <a:lnSpc>
                <a:spcPct val="120000"/>
              </a:lnSpc>
              <a:spcAft>
                <a:spcPts val="0"/>
              </a:spcAft>
              <a:buFont typeface="+mj-lt"/>
              <a:buAutoNum type="arabicParenR"/>
            </a:pPr>
            <a:r>
              <a:rPr lang="uk-UA" sz="2900" b="1" i="1" dirty="0">
                <a:latin typeface="Times New Roman"/>
                <a:ea typeface="Calibri"/>
                <a:cs typeface="Times New Roman"/>
              </a:rPr>
              <a:t>КО ригідного типу</a:t>
            </a:r>
            <a:r>
              <a:rPr lang="uk-UA" sz="2900" dirty="0">
                <a:latin typeface="Times New Roman"/>
                <a:ea typeface="Calibri"/>
                <a:cs typeface="Times New Roman"/>
              </a:rPr>
              <a:t>: підозріла, прямолінійна і негнучка, має завищену самооцінку; не бере до уваги погляди оточення; похвалу сприймає як належне, а критику – як приниження гідності; надмірно чутлива до появи реальних чи вдаваних проблем.</a:t>
            </a:r>
            <a:endParaRPr lang="uk-UA" sz="2300" dirty="0">
              <a:latin typeface="Calibri"/>
              <a:ea typeface="Calibri"/>
              <a:cs typeface="Times New Roman"/>
            </a:endParaRPr>
          </a:p>
          <a:p>
            <a:pPr marL="342900" lvl="0" indent="-342900">
              <a:lnSpc>
                <a:spcPct val="120000"/>
              </a:lnSpc>
              <a:spcAft>
                <a:spcPts val="0"/>
              </a:spcAft>
              <a:buFont typeface="+mj-lt"/>
              <a:buAutoNum type="arabicParenR"/>
            </a:pPr>
            <a:r>
              <a:rPr lang="uk-UA" sz="2900" b="1" i="1" dirty="0">
                <a:latin typeface="Times New Roman"/>
                <a:ea typeface="Calibri"/>
                <a:cs typeface="Times New Roman"/>
              </a:rPr>
              <a:t>КО некерованого типу</a:t>
            </a:r>
            <a:r>
              <a:rPr lang="uk-UA" sz="2900" dirty="0">
                <a:latin typeface="Times New Roman"/>
                <a:ea typeface="Calibri"/>
                <a:cs typeface="Times New Roman"/>
              </a:rPr>
              <a:t>: зухвала, агресивна, занижена самокритичність і завищена самооцінка, прагнення у всьому звинувачувати інших; ігнорування загальноприйнятих правил; непередбачуваність, імпульсивність</a:t>
            </a:r>
            <a:r>
              <a:rPr lang="uk-UA" sz="2900" dirty="0" smtClean="0">
                <a:latin typeface="Times New Roman"/>
                <a:ea typeface="Calibri"/>
                <a:cs typeface="Times New Roman"/>
              </a:rPr>
              <a:t>.</a:t>
            </a:r>
            <a:endParaRPr lang="uk-UA" sz="2300" dirty="0">
              <a:latin typeface="Calibri"/>
              <a:ea typeface="Calibri"/>
              <a:cs typeface="Times New Roman"/>
            </a:endParaRPr>
          </a:p>
        </p:txBody>
      </p:sp>
    </p:spTree>
    <p:extLst>
      <p:ext uri="{BB962C8B-B14F-4D97-AF65-F5344CB8AC3E}">
        <p14:creationId xmlns:p14="http://schemas.microsoft.com/office/powerpoint/2010/main" val="3841773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4983480"/>
            <a:ext cx="133672" cy="1757888"/>
          </a:xfrm>
        </p:spPr>
        <p:txBody>
          <a:bodyPr/>
          <a:lstStyle/>
          <a:p>
            <a:r>
              <a:rPr lang="uk-UA" dirty="0" smtClean="0"/>
              <a:t>.</a:t>
            </a:r>
            <a:endParaRPr lang="uk-UA" dirty="0"/>
          </a:p>
        </p:txBody>
      </p:sp>
      <p:sp>
        <p:nvSpPr>
          <p:cNvPr id="3" name="Объект 2"/>
          <p:cNvSpPr>
            <a:spLocks noGrp="1"/>
          </p:cNvSpPr>
          <p:nvPr>
            <p:ph idx="1"/>
          </p:nvPr>
        </p:nvSpPr>
        <p:spPr>
          <a:xfrm>
            <a:off x="251520" y="530352"/>
            <a:ext cx="8435280" cy="6327648"/>
          </a:xfrm>
        </p:spPr>
        <p:txBody>
          <a:bodyPr/>
          <a:lstStyle/>
          <a:p>
            <a:pPr marL="342900" lvl="0" indent="-342900">
              <a:lnSpc>
                <a:spcPct val="120000"/>
              </a:lnSpc>
              <a:buClr>
                <a:srgbClr val="F07F09"/>
              </a:buClr>
              <a:buFont typeface="+mj-lt"/>
              <a:buAutoNum type="arabicParenR"/>
            </a:pPr>
            <a:r>
              <a:rPr lang="uk-UA" sz="2000" b="1" i="1" dirty="0">
                <a:solidFill>
                  <a:prstClr val="black"/>
                </a:solidFill>
                <a:latin typeface="Times New Roman"/>
                <a:ea typeface="Calibri"/>
                <a:cs typeface="Times New Roman"/>
              </a:rPr>
              <a:t>КО надточного типу:</a:t>
            </a:r>
            <a:r>
              <a:rPr lang="uk-UA" sz="2000" dirty="0">
                <a:solidFill>
                  <a:prstClr val="black"/>
                </a:solidFill>
                <a:latin typeface="Times New Roman"/>
                <a:ea typeface="Calibri"/>
                <a:cs typeface="Times New Roman"/>
              </a:rPr>
              <a:t> ретельне, </a:t>
            </a:r>
            <a:r>
              <a:rPr lang="uk-UA" sz="2000" dirty="0" err="1">
                <a:solidFill>
                  <a:prstClr val="black"/>
                </a:solidFill>
                <a:latin typeface="Times New Roman"/>
                <a:ea typeface="Calibri"/>
                <a:cs typeface="Times New Roman"/>
              </a:rPr>
              <a:t>скурпульозне</a:t>
            </a:r>
            <a:r>
              <a:rPr lang="uk-UA" sz="2000" dirty="0">
                <a:solidFill>
                  <a:prstClr val="black"/>
                </a:solidFill>
                <a:latin typeface="Times New Roman"/>
                <a:ea typeface="Calibri"/>
                <a:cs typeface="Times New Roman"/>
              </a:rPr>
              <a:t> ставлення до будь-якої праці, </a:t>
            </a:r>
            <a:r>
              <a:rPr lang="uk-UA" sz="2000" dirty="0" err="1">
                <a:solidFill>
                  <a:prstClr val="black"/>
                </a:solidFill>
                <a:latin typeface="Times New Roman"/>
                <a:ea typeface="Calibri"/>
                <a:cs typeface="Times New Roman"/>
              </a:rPr>
              <a:t>висуання</a:t>
            </a:r>
            <a:r>
              <a:rPr lang="uk-UA" sz="2000" dirty="0">
                <a:solidFill>
                  <a:prstClr val="black"/>
                </a:solidFill>
                <a:latin typeface="Times New Roman"/>
                <a:ea typeface="Calibri"/>
                <a:cs typeface="Times New Roman"/>
              </a:rPr>
              <a:t> підвищених вимог до себе і до інших; надмірне зациклення уваги на другорядних деталях; наявність підвищеної тривожності, високої чутливості до зауважень інших людей; виявлення тривалих переживань своїх прорахунків та стриманості у поведінці.</a:t>
            </a:r>
            <a:endParaRPr lang="uk-UA" sz="1600" dirty="0">
              <a:solidFill>
                <a:prstClr val="black"/>
              </a:solidFill>
              <a:latin typeface="Calibri"/>
              <a:ea typeface="Calibri"/>
              <a:cs typeface="Times New Roman"/>
            </a:endParaRPr>
          </a:p>
          <a:p>
            <a:pPr marL="342900" lvl="0" indent="-342900">
              <a:lnSpc>
                <a:spcPct val="120000"/>
              </a:lnSpc>
              <a:buClr>
                <a:srgbClr val="F07F09"/>
              </a:buClr>
              <a:buFont typeface="+mj-lt"/>
              <a:buAutoNum type="arabicParenR"/>
            </a:pPr>
            <a:r>
              <a:rPr lang="uk-UA" sz="2000" b="1" i="1" dirty="0">
                <a:solidFill>
                  <a:prstClr val="black"/>
                </a:solidFill>
                <a:latin typeface="Times New Roman"/>
                <a:ea typeface="Calibri"/>
                <a:cs typeface="Times New Roman"/>
              </a:rPr>
              <a:t>КО конформістського типу</a:t>
            </a:r>
            <a:r>
              <a:rPr lang="uk-UA" sz="2000" dirty="0">
                <a:solidFill>
                  <a:prstClr val="black"/>
                </a:solidFill>
                <a:latin typeface="Times New Roman"/>
                <a:ea typeface="Calibri"/>
                <a:cs typeface="Times New Roman"/>
              </a:rPr>
              <a:t>: висока сугестивність (вплив), надмірне прагнення до компромісу, відсутність стійкості у поглядах та оцінках; психологічна залежність від думки інших, внутрішня суперечливість; певна непослідовність, орієнтування на тимчасовий успіх у сприятливих для цього ситуаціях;  нездатність до стратегічного планування, низька сформованість сили волі. </a:t>
            </a:r>
            <a:endParaRPr lang="uk-UA" sz="1600" dirty="0">
              <a:solidFill>
                <a:prstClr val="black"/>
              </a:solidFill>
              <a:latin typeface="Calibri"/>
              <a:ea typeface="Calibri"/>
              <a:cs typeface="Times New Roman"/>
            </a:endParaRPr>
          </a:p>
          <a:p>
            <a:pPr marL="342900" lvl="0" indent="-342900">
              <a:lnSpc>
                <a:spcPct val="120000"/>
              </a:lnSpc>
              <a:spcAft>
                <a:spcPts val="1000"/>
              </a:spcAft>
              <a:buClr>
                <a:srgbClr val="F07F09"/>
              </a:buClr>
              <a:buFont typeface="+mj-lt"/>
              <a:buAutoNum type="arabicParenR"/>
            </a:pPr>
            <a:r>
              <a:rPr lang="uk-UA" sz="2000" b="1" i="1" dirty="0">
                <a:solidFill>
                  <a:prstClr val="black"/>
                </a:solidFill>
                <a:latin typeface="Times New Roman"/>
                <a:ea typeface="Calibri"/>
                <a:cs typeface="Times New Roman"/>
              </a:rPr>
              <a:t>Цілеспрямовано конфліктний тип особистості</a:t>
            </a:r>
            <a:r>
              <a:rPr lang="uk-UA" sz="2000" dirty="0">
                <a:solidFill>
                  <a:prstClr val="black"/>
                </a:solidFill>
                <a:latin typeface="Times New Roman"/>
                <a:ea typeface="Calibri"/>
                <a:cs typeface="Times New Roman"/>
              </a:rPr>
              <a:t>: сприймання конфлікту як засобу досягнення власних цілей; наявність бажання розпалювати конфлікти; маніпуляція іншими людьми; сформованість техніки спілкування у конфліктних ситуаціях. </a:t>
            </a:r>
            <a:endParaRPr lang="uk-UA" sz="1600" dirty="0">
              <a:solidFill>
                <a:prstClr val="black"/>
              </a:solidFill>
              <a:latin typeface="Calibri"/>
              <a:ea typeface="Calibri"/>
              <a:cs typeface="Times New Roman"/>
            </a:endParaRPr>
          </a:p>
          <a:p>
            <a:pPr lvl="0">
              <a:buClr>
                <a:srgbClr val="F07F09"/>
              </a:buClr>
            </a:pPr>
            <a:endParaRPr lang="uk-UA" sz="1500" dirty="0">
              <a:solidFill>
                <a:prstClr val="black"/>
              </a:solidFill>
            </a:endParaRPr>
          </a:p>
          <a:p>
            <a:endParaRPr lang="uk-UA" dirty="0"/>
          </a:p>
        </p:txBody>
      </p:sp>
    </p:spTree>
    <p:extLst>
      <p:ext uri="{BB962C8B-B14F-4D97-AF65-F5344CB8AC3E}">
        <p14:creationId xmlns:p14="http://schemas.microsoft.com/office/powerpoint/2010/main" val="2952662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4983480"/>
            <a:ext cx="781744" cy="2261944"/>
          </a:xfrm>
        </p:spPr>
        <p:txBody>
          <a:bodyPr/>
          <a:lstStyle/>
          <a:p>
            <a:r>
              <a:rPr lang="uk-UA" dirty="0" smtClean="0"/>
              <a:t>.</a:t>
            </a:r>
            <a:endParaRPr lang="uk-UA" dirty="0"/>
          </a:p>
        </p:txBody>
      </p:sp>
      <p:sp>
        <p:nvSpPr>
          <p:cNvPr id="3" name="Объект 2"/>
          <p:cNvSpPr>
            <a:spLocks noGrp="1"/>
          </p:cNvSpPr>
          <p:nvPr>
            <p:ph idx="1"/>
          </p:nvPr>
        </p:nvSpPr>
        <p:spPr>
          <a:xfrm>
            <a:off x="323528" y="530352"/>
            <a:ext cx="8363272" cy="5994992"/>
          </a:xfrm>
        </p:spPr>
        <p:txBody>
          <a:bodyPr>
            <a:normAutofit fontScale="85000" lnSpcReduction="20000"/>
          </a:bodyPr>
          <a:lstStyle/>
          <a:p>
            <a:pPr marL="0" lvl="0" indent="0" algn="just">
              <a:lnSpc>
                <a:spcPct val="150000"/>
              </a:lnSpc>
              <a:spcAft>
                <a:spcPts val="1000"/>
              </a:spcAft>
              <a:buNone/>
            </a:pPr>
            <a:r>
              <a:rPr lang="uk-UA" b="1" dirty="0" smtClean="0">
                <a:latin typeface="Times New Roman"/>
                <a:ea typeface="Calibri"/>
                <a:cs typeface="Times New Roman"/>
              </a:rPr>
              <a:t>4. Подолання </a:t>
            </a:r>
            <a:r>
              <a:rPr lang="uk-UA" b="1" dirty="0">
                <a:latin typeface="Times New Roman"/>
                <a:ea typeface="Calibri"/>
                <a:cs typeface="Times New Roman"/>
              </a:rPr>
              <a:t>конфліктів шляхом покращення спілкування.</a:t>
            </a:r>
            <a:endParaRPr lang="uk-UA" sz="2000" dirty="0">
              <a:latin typeface="Calibri"/>
              <a:ea typeface="Calibri"/>
              <a:cs typeface="Times New Roman"/>
            </a:endParaRPr>
          </a:p>
          <a:p>
            <a:pPr marL="228600" indent="220980" algn="just">
              <a:lnSpc>
                <a:spcPct val="150000"/>
              </a:lnSpc>
              <a:spcAft>
                <a:spcPts val="1000"/>
              </a:spcAft>
            </a:pPr>
            <a:r>
              <a:rPr lang="uk-UA" dirty="0">
                <a:latin typeface="Times New Roman"/>
                <a:ea typeface="Calibri"/>
                <a:cs typeface="Times New Roman"/>
              </a:rPr>
              <a:t>Подолання конфліктів шляхом покращення спілкування з одного боку є головним інструментом для розв'язання конфліктів. З другого боку, недотримання мовленнєвої культури нерідко призводить до того, що саме спілкування стає причиною породження конфліктної ситуації. </a:t>
            </a:r>
            <a:endParaRPr lang="uk-UA" sz="2000" dirty="0">
              <a:latin typeface="Calibri"/>
              <a:ea typeface="Calibri"/>
              <a:cs typeface="Times New Roman"/>
            </a:endParaRPr>
          </a:p>
          <a:p>
            <a:pPr marL="228600" indent="220980" algn="just">
              <a:lnSpc>
                <a:spcPct val="150000"/>
              </a:lnSpc>
              <a:spcAft>
                <a:spcPts val="1000"/>
              </a:spcAft>
            </a:pPr>
            <a:r>
              <a:rPr lang="uk-UA" dirty="0">
                <a:latin typeface="Times New Roman"/>
                <a:ea typeface="Calibri"/>
                <a:cs typeface="Times New Roman"/>
              </a:rPr>
              <a:t>Слід зазначити що найкращим способом попередити чи подолати конфлікт є забезпечення відкритого спілкування обговорення з протилежною стороною основних вихідних припущень щодо кожного суб'єкта.</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141457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323528" y="260648"/>
            <a:ext cx="8363272" cy="6597352"/>
          </a:xfrm>
        </p:spPr>
        <p:txBody>
          <a:bodyPr>
            <a:normAutofit fontScale="77500" lnSpcReduction="20000"/>
          </a:bodyPr>
          <a:lstStyle/>
          <a:p>
            <a:pPr marL="228600" indent="220980" algn="just">
              <a:lnSpc>
                <a:spcPct val="150000"/>
              </a:lnSpc>
              <a:spcAft>
                <a:spcPts val="1000"/>
              </a:spcAft>
            </a:pPr>
            <a:r>
              <a:rPr lang="uk-UA" b="1" dirty="0">
                <a:latin typeface="Times New Roman"/>
                <a:ea typeface="Calibri"/>
                <a:cs typeface="Times New Roman"/>
              </a:rPr>
              <a:t>Причини виникнення конфлікту</a:t>
            </a:r>
            <a:r>
              <a:rPr lang="uk-UA" dirty="0">
                <a:latin typeface="Times New Roman"/>
                <a:ea typeface="Calibri"/>
                <a:cs typeface="Times New Roman"/>
              </a:rPr>
              <a:t>. Однією із топових причин виникнення конфлікту є брак часу на спілкування. Зрозуміло, що ці проблеми можна ліквідувати за рахунок збільшення цього часу. Для попередження цієї проблеми науковці рекомендують:</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завжди намагатися перевіряти, наскільки правильно зрозумів слова співрозмовник, і за необхідності повторити йому свою думку чи наказ. </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Передаючи неприємну для особи новину необхідно це зробити в тактовній, але зрозумілій для неї формі. </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Якщо брак спілкування пов'язаний з діями іншої людини, треба відкрито пояснити їй причини свого незадоволення і описати свої сподівання на майбутнє. </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2611430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179512" y="476672"/>
            <a:ext cx="8640960" cy="6264696"/>
          </a:xfrm>
        </p:spPr>
        <p:txBody>
          <a:bodyPr>
            <a:normAutofit fontScale="70000" lnSpcReduction="20000"/>
          </a:bodyPr>
          <a:lstStyle/>
          <a:p>
            <a:pPr indent="449580" algn="ctr">
              <a:lnSpc>
                <a:spcPct val="150000"/>
              </a:lnSpc>
              <a:spcAft>
                <a:spcPts val="1000"/>
              </a:spcAft>
            </a:pPr>
            <a:r>
              <a:rPr lang="uk-UA" dirty="0">
                <a:solidFill>
                  <a:srgbClr val="FF0000"/>
                </a:solidFill>
                <a:latin typeface="Times New Roman"/>
                <a:ea typeface="Calibri"/>
                <a:cs typeface="Times New Roman"/>
              </a:rPr>
              <a:t>Серед форм критичних зауважень, які не створюють напруженість у стосунках, рекомендують використовувати такі:</a:t>
            </a:r>
            <a:endParaRPr lang="uk-UA" sz="2000" dirty="0">
              <a:solidFill>
                <a:srgbClr val="FF0000"/>
              </a:solidFill>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підбадьорлива критика:  «Не хвилюйтесь, наступного разу у вас все вийде»;</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критика-докір: «Шкода, що ви мене підвели. Я так розраховував на вашу допомогу»;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критика-надія: «Сподіваюсь, що ви більше не будете так робити»;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критика-аналогія: «Коли б я був на вашому місці, я б допустив таку ж помилку»;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критика-похвала: «Робота зроблена непогано, але ви могли зробити її ще краще»;</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безособова критика: «Деякі учні вчора прогуляли заняття, але контрольну їм </a:t>
            </a:r>
            <a:r>
              <a:rPr lang="uk-UA" dirty="0" err="1">
                <a:latin typeface="Times New Roman"/>
                <a:ea typeface="Calibri"/>
                <a:cs typeface="Times New Roman"/>
              </a:rPr>
              <a:t>всерівно</a:t>
            </a:r>
            <a:r>
              <a:rPr lang="uk-UA" dirty="0">
                <a:latin typeface="Times New Roman"/>
                <a:ea typeface="Calibri"/>
                <a:cs typeface="Times New Roman"/>
              </a:rPr>
              <a:t> доведеться написати»;</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4207154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5994992"/>
          </a:xfrm>
        </p:spPr>
        <p:txBody>
          <a:bodyPr>
            <a:normAutofit fontScale="62500" lnSpcReduction="20000"/>
          </a:bodyPr>
          <a:lstStyle/>
          <a:p>
            <a:pPr marL="342900" lvl="0" indent="-342900" algn="just">
              <a:lnSpc>
                <a:spcPct val="150000"/>
              </a:lnSpc>
              <a:spcAft>
                <a:spcPts val="0"/>
              </a:spcAft>
              <a:buFont typeface="Symbol"/>
              <a:buChar char=""/>
            </a:pPr>
            <a:r>
              <a:rPr lang="uk-UA" dirty="0">
                <a:latin typeface="Times New Roman"/>
                <a:ea typeface="Calibri"/>
                <a:cs typeface="Times New Roman"/>
              </a:rPr>
              <a:t>критика-стурбованість: «Я стурбований тим, що вам не вдається зробити заплановану роботу»;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критика-жаль: «Дуже шкода говорити вам про те, що ви неправильно зрозуміли моє завдання»;</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критика-подив: «Невже ви досі не виконали цієї роботи? Я не очікував від вас такого»;</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критика-іронія:  «Нічого сказати. Ну і зроблене завдання»;</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 натяк: «Я знаю одну людину, яка минулого разу вже обіцяла мені не запізнюватись на роботу»;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критика-пом’якшення: «Напевно, в тому, що відбулося, винні не Ви»;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критика-докір: «Чому ж ви виконали роботу на тиждень пізніше терміну?»;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критика-зауваження: «Наступного разу краще порадьтеся із фахівцями»;</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критика-попередження: «Якщо ви ще раз скажете неправду, я вам цього не пробачу»;</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534205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327648"/>
          </a:xfrm>
        </p:spPr>
        <p:txBody>
          <a:bodyPr>
            <a:normAutofit fontScale="70000" lnSpcReduction="20000"/>
          </a:bodyPr>
          <a:lstStyle/>
          <a:p>
            <a:pPr marL="342900" lvl="0" indent="-342900" algn="just">
              <a:lnSpc>
                <a:spcPct val="150000"/>
              </a:lnSpc>
              <a:spcAft>
                <a:spcPts val="0"/>
              </a:spcAft>
              <a:buFont typeface="Symbol"/>
              <a:buChar char=""/>
            </a:pPr>
            <a:r>
              <a:rPr lang="uk-UA" dirty="0">
                <a:latin typeface="Times New Roman"/>
                <a:ea typeface="Calibri"/>
                <a:cs typeface="Times New Roman"/>
              </a:rPr>
              <a:t>критика-вимога: «Роботу потрібно переробити»;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критика-виклик: «Ну що, зможете зробити це ще раніше?»;</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конструктивна критика: «Давайте обговоримо, як виправити допущені помилки»;</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критика-побоювання: «Я боюсь, що наступна робота буде виконана на такому ж рівні».</a:t>
            </a:r>
            <a:endParaRPr lang="uk-UA" sz="2000" dirty="0">
              <a:latin typeface="Calibri"/>
              <a:ea typeface="Calibri"/>
              <a:cs typeface="Times New Roman"/>
            </a:endParaRPr>
          </a:p>
          <a:p>
            <a:pPr indent="449580" algn="just">
              <a:lnSpc>
                <a:spcPct val="150000"/>
              </a:lnSpc>
              <a:spcAft>
                <a:spcPts val="1000"/>
              </a:spcAft>
            </a:pPr>
            <a:r>
              <a:rPr lang="uk-UA" dirty="0">
                <a:latin typeface="Times New Roman"/>
                <a:ea typeface="Calibri"/>
                <a:cs typeface="Times New Roman"/>
              </a:rPr>
              <a:t>Слід пам’ятати, що ці слова варто супроводжувати відповідними жестами, доброзичливим виразом обличчя та голосом, іншими позитивними виявами невербальної комунікації, оскільки в іншому випадку дані слова не принесуть результату, а можуть погіршити стосунки. Також варто звернути увагу, що критикувати можна лише роботу, а не саму особистість, і в жодному разі не нагадувати співрозмовнику про те, що колись невдачі вже траплялись.</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3818878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a:xfrm>
            <a:off x="755576" y="530352"/>
            <a:ext cx="7931224" cy="4187952"/>
          </a:xfrm>
        </p:spPr>
        <p:txBody>
          <a:bodyPr/>
          <a:lstStyle/>
          <a:p>
            <a:pPr algn="ctr"/>
            <a:r>
              <a:rPr lang="uk-UA" dirty="0">
                <a:latin typeface="Times New Roman" panose="02020603050405020304" pitchFamily="18" charset="0"/>
                <a:cs typeface="Times New Roman" panose="02020603050405020304" pitchFamily="18" charset="0"/>
              </a:rPr>
              <a:t>План</a:t>
            </a:r>
          </a:p>
          <a:p>
            <a:r>
              <a:rPr lang="uk-UA" dirty="0">
                <a:latin typeface="Times New Roman" panose="02020603050405020304" pitchFamily="18" charset="0"/>
                <a:cs typeface="Times New Roman" panose="02020603050405020304" pitchFamily="18" charset="0"/>
              </a:rPr>
              <a:t>1.	Сутність конфліктів, їх типи та причини виникнення.</a:t>
            </a:r>
          </a:p>
          <a:p>
            <a:r>
              <a:rPr lang="uk-UA" dirty="0">
                <a:latin typeface="Times New Roman" panose="02020603050405020304" pitchFamily="18" charset="0"/>
                <a:cs typeface="Times New Roman" panose="02020603050405020304" pitchFamily="18" charset="0"/>
              </a:rPr>
              <a:t>2.	Основні види </a:t>
            </a:r>
            <a:r>
              <a:rPr lang="uk-UA" dirty="0" err="1">
                <a:latin typeface="Times New Roman" panose="02020603050405020304" pitchFamily="18" charset="0"/>
                <a:cs typeface="Times New Roman" panose="02020603050405020304" pitchFamily="18" charset="0"/>
              </a:rPr>
              <a:t>конфліктогенів</a:t>
            </a:r>
            <a:r>
              <a:rPr lang="uk-UA" dirty="0">
                <a:latin typeface="Times New Roman" panose="02020603050405020304" pitchFamily="18" charset="0"/>
                <a:cs typeface="Times New Roman" panose="02020603050405020304" pitchFamily="18" charset="0"/>
              </a:rPr>
              <a:t>.</a:t>
            </a:r>
          </a:p>
          <a:p>
            <a:r>
              <a:rPr lang="uk-UA" dirty="0">
                <a:latin typeface="Times New Roman" panose="02020603050405020304" pitchFamily="18" charset="0"/>
                <a:cs typeface="Times New Roman" panose="02020603050405020304" pitchFamily="18" charset="0"/>
              </a:rPr>
              <a:t>3.	Типи конфліктних особистостей.</a:t>
            </a:r>
          </a:p>
          <a:p>
            <a:r>
              <a:rPr lang="uk-UA" dirty="0">
                <a:latin typeface="Times New Roman" panose="02020603050405020304" pitchFamily="18" charset="0"/>
                <a:cs typeface="Times New Roman" panose="02020603050405020304" pitchFamily="18" charset="0"/>
              </a:rPr>
              <a:t>4.	Подолання конфліктів шляхом покращення спілкування.</a:t>
            </a:r>
          </a:p>
          <a:p>
            <a:r>
              <a:rPr lang="uk-UA" dirty="0">
                <a:latin typeface="Times New Roman" panose="02020603050405020304" pitchFamily="18" charset="0"/>
                <a:cs typeface="Times New Roman" panose="02020603050405020304" pitchFamily="18" charset="0"/>
              </a:rPr>
              <a:t>5.	Стилі розв’язання міжособистісних конфліктів.</a:t>
            </a:r>
          </a:p>
          <a:p>
            <a:endParaRPr lang="uk-UA" dirty="0"/>
          </a:p>
        </p:txBody>
      </p:sp>
    </p:spTree>
    <p:extLst>
      <p:ext uri="{BB962C8B-B14F-4D97-AF65-F5344CB8AC3E}">
        <p14:creationId xmlns:p14="http://schemas.microsoft.com/office/powerpoint/2010/main" val="2268812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5994992"/>
          </a:xfrm>
        </p:spPr>
        <p:txBody>
          <a:bodyPr>
            <a:normAutofit fontScale="92500"/>
          </a:bodyPr>
          <a:lstStyle/>
          <a:p>
            <a:pPr marL="0" lvl="0" indent="0" algn="just">
              <a:lnSpc>
                <a:spcPct val="150000"/>
              </a:lnSpc>
              <a:spcAft>
                <a:spcPts val="1000"/>
              </a:spcAft>
              <a:buNone/>
            </a:pPr>
            <a:r>
              <a:rPr lang="uk-UA" b="1" dirty="0" smtClean="0">
                <a:latin typeface="Times New Roman"/>
                <a:ea typeface="Calibri"/>
                <a:cs typeface="Times New Roman"/>
              </a:rPr>
              <a:t>5. Стилі </a:t>
            </a:r>
            <a:r>
              <a:rPr lang="uk-UA" b="1" dirty="0">
                <a:latin typeface="Times New Roman"/>
                <a:ea typeface="Calibri"/>
                <a:cs typeface="Times New Roman"/>
              </a:rPr>
              <a:t>розв’язання міжособистісних конфліктів.</a:t>
            </a:r>
            <a:endParaRPr lang="uk-UA" sz="2000" dirty="0">
              <a:latin typeface="Calibri"/>
              <a:ea typeface="Calibri"/>
              <a:cs typeface="Times New Roman"/>
            </a:endParaRPr>
          </a:p>
          <a:p>
            <a:pPr indent="449580" algn="just">
              <a:lnSpc>
                <a:spcPct val="150000"/>
              </a:lnSpc>
              <a:spcAft>
                <a:spcPts val="1000"/>
              </a:spcAft>
            </a:pPr>
            <a:r>
              <a:rPr lang="uk-UA" dirty="0">
                <a:latin typeface="Times New Roman"/>
                <a:ea typeface="Calibri"/>
                <a:cs typeface="Times New Roman"/>
              </a:rPr>
              <a:t>Традиційно виокремлюють п’ять узагальнених стилів розв’язання міжособистісних конфліктів: </a:t>
            </a:r>
            <a:endParaRPr lang="uk-UA" sz="2000" dirty="0">
              <a:latin typeface="Calibri"/>
              <a:ea typeface="Calibri"/>
              <a:cs typeface="Times New Roman"/>
            </a:endParaRPr>
          </a:p>
          <a:p>
            <a:pPr marL="342900" lvl="0" indent="-342900" algn="ctr">
              <a:lnSpc>
                <a:spcPct val="150000"/>
              </a:lnSpc>
              <a:spcAft>
                <a:spcPts val="0"/>
              </a:spcAft>
              <a:buFont typeface="Wingdings"/>
              <a:buChar char=""/>
            </a:pPr>
            <a:r>
              <a:rPr lang="uk-UA" dirty="0">
                <a:latin typeface="Times New Roman"/>
                <a:ea typeface="Calibri"/>
                <a:cs typeface="Times New Roman"/>
              </a:rPr>
              <a:t>Конкуренція (суперництво, змагання);</a:t>
            </a:r>
            <a:endParaRPr lang="uk-UA" sz="2000" dirty="0">
              <a:latin typeface="Calibri"/>
              <a:ea typeface="Calibri"/>
              <a:cs typeface="Times New Roman"/>
            </a:endParaRPr>
          </a:p>
          <a:p>
            <a:pPr marL="342900" lvl="0" indent="-342900" algn="ctr">
              <a:lnSpc>
                <a:spcPct val="150000"/>
              </a:lnSpc>
              <a:spcAft>
                <a:spcPts val="0"/>
              </a:spcAft>
              <a:buFont typeface="Wingdings"/>
              <a:buChar char=""/>
            </a:pPr>
            <a:r>
              <a:rPr lang="uk-UA" dirty="0">
                <a:latin typeface="Times New Roman"/>
                <a:ea typeface="Calibri"/>
                <a:cs typeface="Times New Roman"/>
              </a:rPr>
              <a:t>Ухилення;</a:t>
            </a:r>
            <a:endParaRPr lang="uk-UA" sz="2000" dirty="0">
              <a:latin typeface="Calibri"/>
              <a:ea typeface="Calibri"/>
              <a:cs typeface="Times New Roman"/>
            </a:endParaRPr>
          </a:p>
          <a:p>
            <a:pPr marL="342900" lvl="0" indent="-342900" algn="ctr">
              <a:lnSpc>
                <a:spcPct val="150000"/>
              </a:lnSpc>
              <a:spcAft>
                <a:spcPts val="0"/>
              </a:spcAft>
              <a:buFont typeface="Wingdings"/>
              <a:buChar char=""/>
            </a:pPr>
            <a:r>
              <a:rPr lang="uk-UA" dirty="0">
                <a:latin typeface="Times New Roman"/>
                <a:ea typeface="Calibri"/>
                <a:cs typeface="Times New Roman"/>
              </a:rPr>
              <a:t>Пристосування;</a:t>
            </a:r>
            <a:endParaRPr lang="uk-UA" sz="2000" dirty="0">
              <a:latin typeface="Calibri"/>
              <a:ea typeface="Calibri"/>
              <a:cs typeface="Times New Roman"/>
            </a:endParaRPr>
          </a:p>
          <a:p>
            <a:pPr marL="342900" lvl="0" indent="-342900" algn="ctr">
              <a:lnSpc>
                <a:spcPct val="150000"/>
              </a:lnSpc>
              <a:spcAft>
                <a:spcPts val="0"/>
              </a:spcAft>
              <a:buFont typeface="Wingdings"/>
              <a:buChar char=""/>
            </a:pPr>
            <a:r>
              <a:rPr lang="uk-UA" dirty="0">
                <a:latin typeface="Times New Roman"/>
                <a:ea typeface="Calibri"/>
                <a:cs typeface="Times New Roman"/>
              </a:rPr>
              <a:t>Співробітництво;</a:t>
            </a:r>
            <a:endParaRPr lang="uk-UA" sz="2000" dirty="0">
              <a:latin typeface="Calibri"/>
              <a:ea typeface="Calibri"/>
              <a:cs typeface="Times New Roman"/>
            </a:endParaRPr>
          </a:p>
          <a:p>
            <a:pPr marL="342900" lvl="0" indent="-342900" algn="ctr">
              <a:lnSpc>
                <a:spcPct val="150000"/>
              </a:lnSpc>
              <a:spcAft>
                <a:spcPts val="1000"/>
              </a:spcAft>
              <a:buFont typeface="Wingdings"/>
              <a:buChar char=""/>
            </a:pPr>
            <a:r>
              <a:rPr lang="uk-UA" dirty="0">
                <a:latin typeface="Times New Roman"/>
                <a:ea typeface="Calibri"/>
                <a:cs typeface="Times New Roman"/>
              </a:rPr>
              <a:t>Компроміс.</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2297470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211016"/>
          </a:xfrm>
        </p:spPr>
        <p:txBody>
          <a:bodyPr>
            <a:normAutofit fontScale="70000" lnSpcReduction="20000"/>
          </a:bodyPr>
          <a:lstStyle/>
          <a:p>
            <a:pPr indent="449580" algn="just">
              <a:lnSpc>
                <a:spcPct val="150000"/>
              </a:lnSpc>
              <a:spcAft>
                <a:spcPts val="1000"/>
              </a:spcAft>
            </a:pPr>
            <a:r>
              <a:rPr lang="uk-UA" b="1" dirty="0">
                <a:latin typeface="Times New Roman"/>
                <a:ea typeface="Calibri"/>
                <a:cs typeface="Times New Roman"/>
              </a:rPr>
              <a:t>Стиль конкуренції виправдано використовувати у таких ситуаціях:</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людина поклала великі очікування на розв’язання своєї проблеми, оскільки отриманий результат має для неї дуже велику значущість;</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Особа має достатній авторитет для прийняття рішення й очевидно, що воно є найкращим для усіх;</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рішення потрібно прийняти швидко, або ситуація критична, і особа має достатньо влади і </a:t>
            </a:r>
            <a:r>
              <a:rPr lang="uk-UA" dirty="0" err="1">
                <a:latin typeface="Times New Roman"/>
                <a:ea typeface="Calibri"/>
                <a:cs typeface="Times New Roman"/>
              </a:rPr>
              <a:t>компетентностей</a:t>
            </a:r>
            <a:r>
              <a:rPr lang="uk-UA" dirty="0">
                <a:latin typeface="Times New Roman"/>
                <a:ea typeface="Calibri"/>
                <a:cs typeface="Times New Roman"/>
              </a:rPr>
              <a:t> для цього;</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особистість відчуває, що в неї немає іншого вибору;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не можна показати іншим свою розгубленість і треба повести їх за собою;</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Коли необхідно прийняти нестандартне рішення, і особа має достатньо повноважень для цього.</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811669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067000"/>
          </a:xfrm>
        </p:spPr>
        <p:txBody>
          <a:bodyPr>
            <a:normAutofit fontScale="92500" lnSpcReduction="20000"/>
          </a:bodyPr>
          <a:lstStyle/>
          <a:p>
            <a:pPr indent="228600" algn="just">
              <a:lnSpc>
                <a:spcPct val="150000"/>
              </a:lnSpc>
              <a:spcAft>
                <a:spcPts val="1000"/>
              </a:spcAft>
            </a:pPr>
            <a:r>
              <a:rPr lang="uk-UA" b="1" dirty="0">
                <a:latin typeface="Times New Roman"/>
                <a:ea typeface="Calibri"/>
                <a:cs typeface="Times New Roman"/>
              </a:rPr>
              <a:t>Стиль ухилення рекомендується застосовувати у таких ситуаціях:</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напруження у стосунках надто велике, і потрібно його послабити;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результат для особи не надто важливий, і вона не бажає витрачати сили;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людина надто втомлена, а розв’язання проблеми можуть принести додаткові ускладнення;</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Коли особа не хоче вирішувати ситуацію, не має достатньо влади, або коли ситуація надто складна.</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284607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5922984"/>
          </a:xfrm>
        </p:spPr>
        <p:txBody>
          <a:bodyPr>
            <a:normAutofit fontScale="77500" lnSpcReduction="20000"/>
          </a:bodyPr>
          <a:lstStyle/>
          <a:p>
            <a:pPr indent="228600" algn="just">
              <a:lnSpc>
                <a:spcPct val="150000"/>
              </a:lnSpc>
              <a:spcAft>
                <a:spcPts val="1000"/>
              </a:spcAft>
            </a:pPr>
            <a:r>
              <a:rPr lang="uk-UA" b="1" dirty="0">
                <a:latin typeface="Times New Roman"/>
                <a:ea typeface="Calibri"/>
                <a:cs typeface="Times New Roman"/>
              </a:rPr>
              <a:t>Стиль пристосування доречно використовувати: </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людину не надто хвилюють результати;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Якщо людина хоче насамперед зберегти добрі стосунки з партнерами;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взаємостосунки є важливішими, ніж перемога у конфлікті;</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вона усвідомлює, що для іншого учасника спілкування результат спілкування є набагато важливішим, ніж для неї;</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людина свідомо знає, що правда не на її боці;</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шансів перемогти є дуже мало;</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Коли людина знає, що її партнер зможе зробити правильні висновки в тому разі, якщо вона поступиться.</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202737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327648"/>
          </a:xfrm>
        </p:spPr>
        <p:txBody>
          <a:bodyPr>
            <a:normAutofit fontScale="62500" lnSpcReduction="20000"/>
          </a:bodyPr>
          <a:lstStyle/>
          <a:p>
            <a:pPr indent="228600" algn="just">
              <a:lnSpc>
                <a:spcPct val="150000"/>
              </a:lnSpc>
              <a:spcAft>
                <a:spcPts val="1000"/>
              </a:spcAft>
            </a:pPr>
            <a:r>
              <a:rPr lang="uk-UA" b="1" dirty="0">
                <a:latin typeface="Times New Roman"/>
                <a:ea typeface="Calibri"/>
                <a:cs typeface="Times New Roman"/>
              </a:rPr>
              <a:t>Стиль співробітництва,</a:t>
            </a:r>
            <a:r>
              <a:rPr lang="uk-UA" dirty="0">
                <a:latin typeface="Times New Roman"/>
                <a:ea typeface="Calibri"/>
                <a:cs typeface="Times New Roman"/>
              </a:rPr>
              <a:t> який вимагає найбільше часу та зусиль, проте максимально враховує інтереси обох сторін </a:t>
            </a:r>
            <a:r>
              <a:rPr lang="uk-UA" b="1" dirty="0">
                <a:latin typeface="Times New Roman"/>
                <a:ea typeface="Calibri"/>
                <a:cs typeface="Times New Roman"/>
              </a:rPr>
              <a:t>рекомендується використовувати</a:t>
            </a:r>
            <a:r>
              <a:rPr lang="uk-UA" dirty="0">
                <a:latin typeface="Times New Roman"/>
                <a:ea typeface="Calibri"/>
                <a:cs typeface="Times New Roman"/>
              </a:rPr>
              <a:t>:</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подолання проблеми є дуже важливим для обох сторін, тому ніхто з них не хоче йти на поступки;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партнери вже мають довготривалі та взаємозалежні стосунки, або є друзями;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В опонентів є достатньо вільного часу, щоб ретельно і спокійно попрацювати над вирішенням проблеми;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Кожен із партнерів добре обізнаний із намірами іншого, і готовий спільно працювати над вирішенням проблеми;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Кожен готовий докладно пояснити свої потреби і уважно вислухати іншого;</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Учасники мають однакову владу, або готові не помічати різницю у своїх повноваженнях для того, щоб шукати варіант подолання проблеми на рівних умовах.</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653508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5994992"/>
          </a:xfrm>
        </p:spPr>
        <p:txBody>
          <a:bodyPr>
            <a:normAutofit fontScale="77500" lnSpcReduction="20000"/>
          </a:bodyPr>
          <a:lstStyle/>
          <a:p>
            <a:pPr indent="228600" algn="just">
              <a:lnSpc>
                <a:spcPct val="150000"/>
              </a:lnSpc>
              <a:spcAft>
                <a:spcPts val="1000"/>
              </a:spcAft>
            </a:pPr>
            <a:r>
              <a:rPr lang="uk-UA" b="1" dirty="0">
                <a:latin typeface="Times New Roman"/>
                <a:ea typeface="Calibri"/>
                <a:cs typeface="Times New Roman"/>
              </a:rPr>
              <a:t>Стиль компромісу</a:t>
            </a:r>
            <a:r>
              <a:rPr lang="uk-UA" dirty="0">
                <a:latin typeface="Times New Roman"/>
                <a:ea typeface="Calibri"/>
                <a:cs typeface="Times New Roman"/>
              </a:rPr>
              <a:t>, який частково задовольняє інтереси усіх учасників конфліктної ситуації </a:t>
            </a:r>
            <a:r>
              <a:rPr lang="uk-UA" b="1" dirty="0">
                <a:latin typeface="Times New Roman"/>
                <a:ea typeface="Calibri"/>
                <a:cs typeface="Times New Roman"/>
              </a:rPr>
              <a:t>доречно застосовувати</a:t>
            </a:r>
            <a:r>
              <a:rPr lang="uk-UA" dirty="0">
                <a:latin typeface="Times New Roman"/>
                <a:ea typeface="Calibri"/>
                <a:cs typeface="Times New Roman"/>
              </a:rPr>
              <a:t>:</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опоненти мають однаковий рівень знань та влади, проте різні інтереси;</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В учасників немає часу на довгі переговори, і вони вважають компроміс найбільш економічним;</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людей задовольняє тимчасове рішення;</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Прийняте рішення надає певну короткочасну вигоду;</a:t>
            </a:r>
            <a:endParaRPr lang="uk-UA" sz="2000" dirty="0">
              <a:latin typeface="Calibri"/>
              <a:ea typeface="Calibri"/>
              <a:cs typeface="Times New Roman"/>
            </a:endParaRPr>
          </a:p>
          <a:p>
            <a:pPr marL="342900" lvl="0" indent="-342900" algn="just">
              <a:lnSpc>
                <a:spcPct val="150000"/>
              </a:lnSpc>
              <a:spcAft>
                <a:spcPts val="0"/>
              </a:spcAft>
              <a:buFont typeface="Symbol"/>
              <a:buChar char=""/>
            </a:pPr>
            <a:r>
              <a:rPr lang="uk-UA" dirty="0">
                <a:latin typeface="Times New Roman"/>
                <a:ea typeface="Calibri"/>
                <a:cs typeface="Times New Roman"/>
              </a:rPr>
              <a:t>Коли інші підходи виявились неефективними;</a:t>
            </a:r>
            <a:endParaRPr lang="uk-UA" sz="2000" dirty="0">
              <a:latin typeface="Calibri"/>
              <a:ea typeface="Calibri"/>
              <a:cs typeface="Times New Roman"/>
            </a:endParaRPr>
          </a:p>
          <a:p>
            <a:pPr marL="342900" lvl="0" indent="-342900" algn="just">
              <a:lnSpc>
                <a:spcPct val="150000"/>
              </a:lnSpc>
              <a:spcAft>
                <a:spcPts val="1000"/>
              </a:spcAft>
              <a:buFont typeface="Symbol"/>
              <a:buChar char=""/>
            </a:pPr>
            <a:r>
              <a:rPr lang="uk-UA" dirty="0">
                <a:latin typeface="Times New Roman"/>
                <a:ea typeface="Calibri"/>
                <a:cs typeface="Times New Roman"/>
              </a:rPr>
              <a:t>Компроміс дає змогу зберегти добрі взаємини, отримати часткову вигоду та не несе жодних серйозних втрат для сторін.</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3060979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39752" y="2420888"/>
            <a:ext cx="8183880" cy="1051560"/>
          </a:xfrm>
        </p:spPr>
        <p:txBody>
          <a:bodyPr/>
          <a:lstStyle/>
          <a:p>
            <a:r>
              <a:rPr lang="uk-UA" dirty="0" smtClean="0"/>
              <a:t>Дякую за увагу!</a:t>
            </a:r>
            <a:endParaRPr lang="uk-UA" dirty="0"/>
          </a:p>
        </p:txBody>
      </p:sp>
      <p:sp>
        <p:nvSpPr>
          <p:cNvPr id="3" name="Объект 2"/>
          <p:cNvSpPr>
            <a:spLocks noGrp="1"/>
          </p:cNvSpPr>
          <p:nvPr>
            <p:ph idx="1"/>
          </p:nvPr>
        </p:nvSpPr>
        <p:spPr/>
        <p:txBody>
          <a:bodyPr/>
          <a:lstStyle/>
          <a:p>
            <a:pPr marL="0" indent="0">
              <a:buNone/>
            </a:pPr>
            <a:endParaRPr lang="uk-UA" dirty="0"/>
          </a:p>
        </p:txBody>
      </p:sp>
    </p:spTree>
    <p:extLst>
      <p:ext uri="{BB962C8B-B14F-4D97-AF65-F5344CB8AC3E}">
        <p14:creationId xmlns:p14="http://schemas.microsoft.com/office/powerpoint/2010/main" val="1097151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139008"/>
          </a:xfrm>
        </p:spPr>
        <p:txBody>
          <a:bodyPr>
            <a:normAutofit fontScale="70000" lnSpcReduction="20000"/>
          </a:bodyPr>
          <a:lstStyle/>
          <a:p>
            <a:pPr marL="0" indent="0" algn="ctr">
              <a:buNone/>
            </a:pPr>
            <a:r>
              <a:rPr lang="uk-UA" sz="4000" b="1" dirty="0" smtClean="0">
                <a:latin typeface="Times New Roman" panose="02020603050405020304" pitchFamily="18" charset="0"/>
                <a:cs typeface="Times New Roman" panose="02020603050405020304" pitchFamily="18" charset="0"/>
              </a:rPr>
              <a:t>РЕКОМЕНДОВАНА ЛІТЕРАТУРА</a:t>
            </a:r>
          </a:p>
          <a:p>
            <a:pPr marL="0" indent="0">
              <a:buNone/>
            </a:pPr>
            <a:endParaRPr lang="uk-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1.Гриценко Т.Б. Етика ділового спілкування: </a:t>
            </a:r>
            <a:r>
              <a:rPr lang="uk-UA" dirty="0" err="1">
                <a:latin typeface="Times New Roman" panose="02020603050405020304" pitchFamily="18" charset="0"/>
                <a:cs typeface="Times New Roman" panose="02020603050405020304" pitchFamily="18" charset="0"/>
              </a:rPr>
              <a:t>навч</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пос</a:t>
            </a:r>
            <a:r>
              <a:rPr lang="uk-UA" dirty="0">
                <a:latin typeface="Times New Roman" panose="02020603050405020304" pitchFamily="18" charset="0"/>
                <a:cs typeface="Times New Roman" panose="02020603050405020304" pitchFamily="18" charset="0"/>
              </a:rPr>
              <a:t>. / за ред. Т.Б. Гриценко, Т.Д. Іщенко, Т.Ф. Мельничук – К.: Центр учбової літератури, 2007. – 344 с.</a:t>
            </a:r>
          </a:p>
          <a:p>
            <a:r>
              <a:rPr lang="uk-UA" dirty="0">
                <a:latin typeface="Times New Roman" panose="02020603050405020304" pitchFamily="18" charset="0"/>
                <a:cs typeface="Times New Roman" panose="02020603050405020304" pitchFamily="18" charset="0"/>
              </a:rPr>
              <a:t>2. Пасинок Г.В. Основи культури мовлення. </a:t>
            </a:r>
            <a:r>
              <a:rPr lang="uk-UA" dirty="0" err="1">
                <a:latin typeface="Times New Roman" panose="02020603050405020304" pitchFamily="18" charset="0"/>
                <a:cs typeface="Times New Roman" panose="02020603050405020304" pitchFamily="18" charset="0"/>
              </a:rPr>
              <a:t>Навч</a:t>
            </a:r>
            <a:r>
              <a:rPr lang="uk-UA" dirty="0">
                <a:latin typeface="Times New Roman" panose="02020603050405020304" pitchFamily="18" charset="0"/>
                <a:cs typeface="Times New Roman" panose="02020603050405020304" pitchFamily="18" charset="0"/>
              </a:rPr>
              <a:t>. Посібник. К. : Центр учбової літератури, 2012. – 184 с. – С. 134-142</a:t>
            </a:r>
            <a:r>
              <a:rPr lang="uk-UA"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2. </a:t>
            </a:r>
            <a:r>
              <a:rPr lang="uk-UA" dirty="0" err="1">
                <a:latin typeface="Times New Roman" panose="02020603050405020304" pitchFamily="18" charset="0"/>
                <a:cs typeface="Times New Roman" panose="02020603050405020304" pitchFamily="18" charset="0"/>
              </a:rPr>
              <a:t>Піз</a:t>
            </a:r>
            <a:r>
              <a:rPr lang="uk-UA" dirty="0">
                <a:latin typeface="Times New Roman" panose="02020603050405020304" pitchFamily="18" charset="0"/>
                <a:cs typeface="Times New Roman" panose="02020603050405020304" pitchFamily="18" charset="0"/>
              </a:rPr>
              <a:t> А. Мова рухів тіла / </a:t>
            </a:r>
            <a:r>
              <a:rPr lang="uk-UA" dirty="0" err="1">
                <a:latin typeface="Times New Roman" panose="02020603050405020304" pitchFamily="18" charset="0"/>
                <a:cs typeface="Times New Roman" panose="02020603050405020304" pitchFamily="18" charset="0"/>
              </a:rPr>
              <a:t>Аллан</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Піз</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Барбара</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Піз</a:t>
            </a:r>
            <a:r>
              <a:rPr lang="uk-UA" dirty="0">
                <a:latin typeface="Times New Roman" panose="02020603050405020304" pitchFamily="18" charset="0"/>
                <a:cs typeface="Times New Roman" panose="02020603050405020304" pitchFamily="18" charset="0"/>
              </a:rPr>
              <a:t>. – КМ-БУКС, 2015. – 416 с.</a:t>
            </a:r>
          </a:p>
          <a:p>
            <a:r>
              <a:rPr lang="uk-UA" dirty="0">
                <a:latin typeface="Times New Roman" panose="02020603050405020304" pitchFamily="18" charset="0"/>
                <a:cs typeface="Times New Roman" panose="02020603050405020304" pitchFamily="18" charset="0"/>
              </a:rPr>
              <a:t>3.Сайтерли І.А. Культура міжособистісних стосунків: навчальний посібник / І.А. </a:t>
            </a:r>
            <a:r>
              <a:rPr lang="uk-UA" dirty="0" err="1">
                <a:latin typeface="Times New Roman" panose="02020603050405020304" pitchFamily="18" charset="0"/>
                <a:cs typeface="Times New Roman" panose="02020603050405020304" pitchFamily="18" charset="0"/>
              </a:rPr>
              <a:t>Сайтерли</a:t>
            </a:r>
            <a:r>
              <a:rPr lang="uk-UA" dirty="0">
                <a:latin typeface="Times New Roman" panose="02020603050405020304" pitchFamily="18" charset="0"/>
                <a:cs typeface="Times New Roman" panose="02020603050405020304" pitchFamily="18" charset="0"/>
              </a:rPr>
              <a:t>. – К.: «</a:t>
            </a:r>
            <a:r>
              <a:rPr lang="uk-UA" dirty="0" err="1">
                <a:latin typeface="Times New Roman" panose="02020603050405020304" pitchFamily="18" charset="0"/>
                <a:cs typeface="Times New Roman" panose="02020603050405020304" pitchFamily="18" charset="0"/>
              </a:rPr>
              <a:t>Академвидав</a:t>
            </a:r>
            <a:r>
              <a:rPr lang="uk-UA" dirty="0">
                <a:latin typeface="Times New Roman" panose="02020603050405020304" pitchFamily="18" charset="0"/>
                <a:cs typeface="Times New Roman" panose="02020603050405020304" pitchFamily="18" charset="0"/>
              </a:rPr>
              <a:t>», 2007. – 239 с.</a:t>
            </a:r>
          </a:p>
          <a:p>
            <a:r>
              <a:rPr lang="uk-UA" dirty="0">
                <a:latin typeface="Times New Roman" panose="02020603050405020304" pitchFamily="18" charset="0"/>
                <a:cs typeface="Times New Roman" panose="02020603050405020304" pitchFamily="18" charset="0"/>
              </a:rPr>
              <a:t>4.Семенюк О.А. Основи теорії </a:t>
            </a:r>
            <a:r>
              <a:rPr lang="uk-UA" dirty="0" err="1">
                <a:latin typeface="Times New Roman" panose="02020603050405020304" pitchFamily="18" charset="0"/>
                <a:cs typeface="Times New Roman" panose="02020603050405020304" pitchFamily="18" charset="0"/>
              </a:rPr>
              <a:t>мовної</a:t>
            </a:r>
            <a:r>
              <a:rPr lang="uk-UA" dirty="0">
                <a:latin typeface="Times New Roman" panose="02020603050405020304" pitchFamily="18" charset="0"/>
                <a:cs typeface="Times New Roman" panose="02020603050405020304" pitchFamily="18" charset="0"/>
              </a:rPr>
              <a:t> комунікації : </a:t>
            </a:r>
            <a:r>
              <a:rPr lang="uk-UA" dirty="0" err="1">
                <a:latin typeface="Times New Roman" panose="02020603050405020304" pitchFamily="18" charset="0"/>
                <a:cs typeface="Times New Roman" panose="02020603050405020304" pitchFamily="18" charset="0"/>
              </a:rPr>
              <a:t>навч</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посіб</a:t>
            </a:r>
            <a:r>
              <a:rPr lang="uk-UA" dirty="0">
                <a:latin typeface="Times New Roman" panose="02020603050405020304" pitchFamily="18" charset="0"/>
                <a:cs typeface="Times New Roman" panose="02020603050405020304" pitchFamily="18" charset="0"/>
              </a:rPr>
              <a:t>. / О.А. Семенюк, В.Ю. Паращук. – К. : ВЦ «Академія», 2010. – 240 с. (Серія «Альма-матер»)</a:t>
            </a:r>
          </a:p>
          <a:p>
            <a:r>
              <a:rPr lang="uk-UA" dirty="0">
                <a:latin typeface="Times New Roman" panose="02020603050405020304" pitchFamily="18" charset="0"/>
                <a:cs typeface="Times New Roman" panose="02020603050405020304" pitchFamily="18" charset="0"/>
              </a:rPr>
              <a:t>5.Філоненко М. Психологія спілкування: навчальний посібник / М. </a:t>
            </a:r>
            <a:r>
              <a:rPr lang="uk-UA" dirty="0" err="1">
                <a:latin typeface="Times New Roman" panose="02020603050405020304" pitchFamily="18" charset="0"/>
                <a:cs typeface="Times New Roman" panose="02020603050405020304" pitchFamily="18" charset="0"/>
              </a:rPr>
              <a:t>Філоненко</a:t>
            </a:r>
            <a:r>
              <a:rPr lang="uk-UA" dirty="0">
                <a:latin typeface="Times New Roman" panose="02020603050405020304" pitchFamily="18" charset="0"/>
                <a:cs typeface="Times New Roman" panose="02020603050405020304" pitchFamily="18" charset="0"/>
              </a:rPr>
              <a:t> - К. : Центр учбової літератури, 2008.- 224 </a:t>
            </a:r>
            <a:r>
              <a:rPr lang="en-US" dirty="0">
                <a:latin typeface="Times New Roman" panose="02020603050405020304" pitchFamily="18" charset="0"/>
                <a:cs typeface="Times New Roman" panose="02020603050405020304" pitchFamily="18" charset="0"/>
              </a:rPr>
              <a:t>c. - </a:t>
            </a:r>
            <a:r>
              <a:rPr lang="uk-UA" dirty="0">
                <a:latin typeface="Times New Roman" panose="02020603050405020304" pitchFamily="18" charset="0"/>
                <a:cs typeface="Times New Roman" panose="02020603050405020304" pitchFamily="18" charset="0"/>
              </a:rPr>
              <a:t>Режим доступу: </a:t>
            </a:r>
            <a:r>
              <a:rPr lang="en-US" dirty="0">
                <a:latin typeface="Times New Roman" panose="02020603050405020304" pitchFamily="18" charset="0"/>
                <a:cs typeface="Times New Roman" panose="02020603050405020304" pitchFamily="18" charset="0"/>
              </a:rPr>
              <a:t>http://www.info-library.com.ua/books-book-163.html</a:t>
            </a:r>
          </a:p>
          <a:p>
            <a:r>
              <a:rPr lang="en-US" dirty="0">
                <a:latin typeface="Times New Roman" panose="02020603050405020304" pitchFamily="18" charset="0"/>
                <a:cs typeface="Times New Roman" panose="02020603050405020304" pitchFamily="18" charset="0"/>
              </a:rPr>
              <a:t>6.</a:t>
            </a:r>
            <a:r>
              <a:rPr lang="uk-UA" dirty="0" err="1">
                <a:latin typeface="Times New Roman" panose="02020603050405020304" pitchFamily="18" charset="0"/>
                <a:cs typeface="Times New Roman" panose="02020603050405020304" pitchFamily="18" charset="0"/>
              </a:rPr>
              <a:t>Яшенкова</a:t>
            </a:r>
            <a:r>
              <a:rPr lang="uk-UA" dirty="0">
                <a:latin typeface="Times New Roman" panose="02020603050405020304" pitchFamily="18" charset="0"/>
                <a:cs typeface="Times New Roman" panose="02020603050405020304" pitchFamily="18" charset="0"/>
              </a:rPr>
              <a:t> О.В. Основи теорії </a:t>
            </a:r>
            <a:r>
              <a:rPr lang="uk-UA" dirty="0" err="1">
                <a:latin typeface="Times New Roman" panose="02020603050405020304" pitchFamily="18" charset="0"/>
                <a:cs typeface="Times New Roman" panose="02020603050405020304" pitchFamily="18" charset="0"/>
              </a:rPr>
              <a:t>мовної</a:t>
            </a:r>
            <a:r>
              <a:rPr lang="uk-UA" dirty="0">
                <a:latin typeface="Times New Roman" panose="02020603050405020304" pitchFamily="18" charset="0"/>
                <a:cs typeface="Times New Roman" panose="02020603050405020304" pitchFamily="18" charset="0"/>
              </a:rPr>
              <a:t> комунікації: навчальний посібник / О.В. </a:t>
            </a:r>
            <a:r>
              <a:rPr lang="uk-UA" dirty="0" err="1">
                <a:latin typeface="Times New Roman" panose="02020603050405020304" pitchFamily="18" charset="0"/>
                <a:cs typeface="Times New Roman" panose="02020603050405020304" pitchFamily="18" charset="0"/>
              </a:rPr>
              <a:t>Яшенкова</a:t>
            </a:r>
            <a:r>
              <a:rPr lang="uk-UA" dirty="0">
                <a:latin typeface="Times New Roman" panose="02020603050405020304" pitchFamily="18" charset="0"/>
                <a:cs typeface="Times New Roman" panose="02020603050405020304" pitchFamily="18" charset="0"/>
              </a:rPr>
              <a:t>. – К.: Видавничий центр «Академія», 2010. – 309 с.</a:t>
            </a:r>
          </a:p>
          <a:p>
            <a:endParaRPr lang="uk-UA" dirty="0"/>
          </a:p>
        </p:txBody>
      </p:sp>
    </p:spTree>
    <p:extLst>
      <p:ext uri="{BB962C8B-B14F-4D97-AF65-F5344CB8AC3E}">
        <p14:creationId xmlns:p14="http://schemas.microsoft.com/office/powerpoint/2010/main" val="1823570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18728" y="260648"/>
            <a:ext cx="8873752" cy="6336704"/>
          </a:xfrm>
        </p:spPr>
        <p:txBody>
          <a:bodyPr>
            <a:normAutofit fontScale="85000" lnSpcReduction="20000"/>
          </a:bodyPr>
          <a:lstStyle/>
          <a:p>
            <a:pPr marL="0" lvl="0" indent="0">
              <a:lnSpc>
                <a:spcPct val="150000"/>
              </a:lnSpc>
              <a:spcAft>
                <a:spcPts val="1000"/>
              </a:spcAft>
              <a:buNone/>
            </a:pPr>
            <a:r>
              <a:rPr lang="uk-UA" b="1" dirty="0">
                <a:latin typeface="Times New Roman"/>
                <a:ea typeface="Calibri"/>
                <a:cs typeface="Times New Roman"/>
              </a:rPr>
              <a:t>1</a:t>
            </a:r>
            <a:r>
              <a:rPr lang="uk-UA" b="1" dirty="0" smtClean="0">
                <a:latin typeface="Times New Roman"/>
                <a:ea typeface="Calibri"/>
                <a:cs typeface="Times New Roman"/>
              </a:rPr>
              <a:t>. Сутність </a:t>
            </a:r>
            <a:r>
              <a:rPr lang="uk-UA" b="1" dirty="0">
                <a:latin typeface="Times New Roman"/>
                <a:ea typeface="Calibri"/>
                <a:cs typeface="Times New Roman"/>
              </a:rPr>
              <a:t>конфліктів, їх типи та причини виникнення.</a:t>
            </a:r>
            <a:endParaRPr lang="uk-UA" sz="2000" dirty="0">
              <a:latin typeface="Calibri"/>
              <a:ea typeface="Calibri"/>
              <a:cs typeface="Times New Roman"/>
            </a:endParaRPr>
          </a:p>
          <a:p>
            <a:pPr indent="228600">
              <a:lnSpc>
                <a:spcPct val="150000"/>
              </a:lnSpc>
              <a:spcAft>
                <a:spcPts val="1000"/>
              </a:spcAft>
            </a:pPr>
            <a:r>
              <a:rPr lang="uk-UA" dirty="0">
                <a:latin typeface="Times New Roman"/>
                <a:ea typeface="Calibri"/>
                <a:cs typeface="Times New Roman"/>
              </a:rPr>
              <a:t>У процесі взаємодії особистості з іншими людьми нерідко виникають різні суперечності, які призводять до конфлікту. Оскільки повністю уникнути конфліктних ситуацій не вдасться, кожному учаснику спілкування слід знати необхідну інформацію про природу конфлікту та засвоїти знання та вміння, які дають змогу своєчасно і з найменшими затратами сил його погасити.</a:t>
            </a:r>
            <a:endParaRPr lang="uk-UA" sz="2000" dirty="0">
              <a:latin typeface="Calibri"/>
              <a:ea typeface="Calibri"/>
              <a:cs typeface="Times New Roman"/>
            </a:endParaRPr>
          </a:p>
          <a:p>
            <a:pPr indent="228600">
              <a:lnSpc>
                <a:spcPct val="150000"/>
              </a:lnSpc>
              <a:spcAft>
                <a:spcPts val="1000"/>
              </a:spcAft>
            </a:pPr>
            <a:r>
              <a:rPr lang="uk-UA" b="1" i="1" dirty="0">
                <a:latin typeface="Times New Roman"/>
                <a:ea typeface="Calibri"/>
                <a:cs typeface="Times New Roman"/>
              </a:rPr>
              <a:t>Конфлікт </a:t>
            </a:r>
            <a:r>
              <a:rPr lang="uk-UA" i="1" dirty="0">
                <a:latin typeface="Times New Roman"/>
                <a:ea typeface="Calibri"/>
                <a:cs typeface="Times New Roman"/>
              </a:rPr>
              <a:t>(від </a:t>
            </a:r>
            <a:r>
              <a:rPr lang="uk-UA" i="1" dirty="0" err="1">
                <a:latin typeface="Times New Roman"/>
                <a:ea typeface="Calibri"/>
                <a:cs typeface="Times New Roman"/>
              </a:rPr>
              <a:t>лат.зіткнення</a:t>
            </a:r>
            <a:r>
              <a:rPr lang="uk-UA" i="1" dirty="0">
                <a:latin typeface="Times New Roman"/>
                <a:ea typeface="Calibri"/>
                <a:cs typeface="Times New Roman"/>
              </a:rPr>
              <a:t>)</a:t>
            </a:r>
            <a:r>
              <a:rPr lang="uk-UA" dirty="0">
                <a:latin typeface="Times New Roman"/>
                <a:ea typeface="Calibri"/>
                <a:cs typeface="Times New Roman"/>
              </a:rPr>
              <a:t> – виникнення складних для подолання суперечностей, зіткнення протилежних інтересів через відсутність взаєморозуміння людей, яке супроводжується </a:t>
            </a:r>
            <a:r>
              <a:rPr lang="uk-UA" dirty="0" err="1">
                <a:latin typeface="Times New Roman"/>
                <a:ea typeface="Calibri"/>
                <a:cs typeface="Times New Roman"/>
              </a:rPr>
              <a:t>госторими</a:t>
            </a:r>
            <a:r>
              <a:rPr lang="uk-UA" dirty="0">
                <a:latin typeface="Times New Roman"/>
                <a:ea typeface="Calibri"/>
                <a:cs typeface="Times New Roman"/>
              </a:rPr>
              <a:t> емоційними переживаннями. </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1079700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02920" y="530352"/>
            <a:ext cx="8183880" cy="6327648"/>
          </a:xfrm>
        </p:spPr>
        <p:txBody>
          <a:bodyPr>
            <a:normAutofit fontScale="77500" lnSpcReduction="20000"/>
          </a:bodyPr>
          <a:lstStyle/>
          <a:p>
            <a:pPr indent="228600">
              <a:lnSpc>
                <a:spcPct val="150000"/>
              </a:lnSpc>
              <a:spcAft>
                <a:spcPts val="1000"/>
              </a:spcAft>
            </a:pPr>
            <a:r>
              <a:rPr lang="uk-UA" dirty="0">
                <a:latin typeface="Times New Roman"/>
                <a:ea typeface="Calibri"/>
                <a:cs typeface="Times New Roman"/>
              </a:rPr>
              <a:t>Джерелами конфліктів є суперечності, які виникають у </a:t>
            </a:r>
            <a:r>
              <a:rPr lang="uk-UA" dirty="0" err="1">
                <a:latin typeface="Times New Roman"/>
                <a:ea typeface="Calibri"/>
                <a:cs typeface="Times New Roman"/>
              </a:rPr>
              <a:t>взаємодієї</a:t>
            </a:r>
            <a:r>
              <a:rPr lang="uk-UA" dirty="0">
                <a:latin typeface="Times New Roman"/>
                <a:ea typeface="Calibri"/>
                <a:cs typeface="Times New Roman"/>
              </a:rPr>
              <a:t> людей. Вони можуть бути наслідком різних причин:</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Матеріально-технічних (неузгодженість засобів праці і трудового процесу);</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Фінансово-організаційних (оплата праці);</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err="1">
                <a:latin typeface="Times New Roman"/>
                <a:ea typeface="Calibri"/>
                <a:cs typeface="Times New Roman"/>
              </a:rPr>
              <a:t>Ціннісно</a:t>
            </a:r>
            <a:r>
              <a:rPr lang="uk-UA" dirty="0">
                <a:latin typeface="Times New Roman"/>
                <a:ea typeface="Calibri"/>
                <a:cs typeface="Times New Roman"/>
              </a:rPr>
              <a:t> орієнтованих (різні мотиви, політ. і </a:t>
            </a:r>
            <a:r>
              <a:rPr lang="uk-UA" dirty="0" err="1">
                <a:latin typeface="Times New Roman"/>
                <a:ea typeface="Calibri"/>
                <a:cs typeface="Times New Roman"/>
              </a:rPr>
              <a:t>реліг</a:t>
            </a:r>
            <a:r>
              <a:rPr lang="uk-UA" dirty="0">
                <a:latin typeface="Times New Roman"/>
                <a:ea typeface="Calibri"/>
                <a:cs typeface="Times New Roman"/>
              </a:rPr>
              <a:t>. погляди);</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err="1">
                <a:latin typeface="Times New Roman"/>
                <a:ea typeface="Calibri"/>
                <a:cs typeface="Times New Roman"/>
              </a:rPr>
              <a:t>Управлінсько</a:t>
            </a:r>
            <a:r>
              <a:rPr lang="uk-UA" dirty="0">
                <a:latin typeface="Times New Roman"/>
                <a:ea typeface="Calibri"/>
                <a:cs typeface="Times New Roman"/>
              </a:rPr>
              <a:t> – організаційних;</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err="1">
                <a:latin typeface="Times New Roman"/>
                <a:ea typeface="Calibri"/>
                <a:cs typeface="Times New Roman"/>
              </a:rPr>
              <a:t>Компетентнісних</a:t>
            </a:r>
            <a:r>
              <a:rPr lang="uk-UA" dirty="0">
                <a:latin typeface="Times New Roman"/>
                <a:ea typeface="Calibri"/>
                <a:cs typeface="Times New Roman"/>
              </a:rPr>
              <a:t> (різний рівень професійних знань);</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Соціально- демографічних (вік, стать – </a:t>
            </a:r>
            <a:r>
              <a:rPr lang="uk-UA" dirty="0" err="1">
                <a:latin typeface="Times New Roman"/>
                <a:ea typeface="Calibri"/>
                <a:cs typeface="Times New Roman"/>
              </a:rPr>
              <a:t>чол</a:t>
            </a:r>
            <a:r>
              <a:rPr lang="uk-UA" dirty="0">
                <a:latin typeface="Times New Roman"/>
                <a:ea typeface="Calibri"/>
                <a:cs typeface="Times New Roman"/>
              </a:rPr>
              <a:t>. і </a:t>
            </a:r>
            <a:r>
              <a:rPr lang="uk-UA" dirty="0" err="1">
                <a:latin typeface="Times New Roman"/>
                <a:ea typeface="Calibri"/>
                <a:cs typeface="Times New Roman"/>
              </a:rPr>
              <a:t>жін</a:t>
            </a:r>
            <a:r>
              <a:rPr lang="uk-UA" dirty="0">
                <a:latin typeface="Times New Roman"/>
                <a:ea typeface="Calibri"/>
                <a:cs typeface="Times New Roman"/>
              </a:rPr>
              <a:t>. логіка, соціальний стан, національність);</a:t>
            </a:r>
            <a:endParaRPr lang="uk-UA" sz="2000" dirty="0">
              <a:latin typeface="Calibri"/>
              <a:ea typeface="Calibri"/>
              <a:cs typeface="Times New Roman"/>
            </a:endParaRPr>
          </a:p>
          <a:p>
            <a:pPr marL="342900" lvl="0" indent="-342900">
              <a:lnSpc>
                <a:spcPct val="150000"/>
              </a:lnSpc>
              <a:spcAft>
                <a:spcPts val="1000"/>
              </a:spcAft>
              <a:buFont typeface="Symbol"/>
              <a:buChar char=""/>
            </a:pPr>
            <a:r>
              <a:rPr lang="uk-UA" dirty="0">
                <a:latin typeface="Times New Roman"/>
                <a:ea typeface="Calibri"/>
                <a:cs typeface="Times New Roman"/>
              </a:rPr>
              <a:t>Соціально – психологічних (психологічна і моральна несумісність).</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301491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395536" y="530352"/>
            <a:ext cx="8291264" cy="5706960"/>
          </a:xfrm>
        </p:spPr>
        <p:txBody>
          <a:bodyPr>
            <a:normAutofit fontScale="92500" lnSpcReduction="10000"/>
          </a:bodyPr>
          <a:lstStyle/>
          <a:p>
            <a:pPr algn="ctr">
              <a:lnSpc>
                <a:spcPct val="150000"/>
              </a:lnSpc>
              <a:spcAft>
                <a:spcPts val="1000"/>
              </a:spcAft>
            </a:pPr>
            <a:r>
              <a:rPr lang="uk-UA" b="1" dirty="0">
                <a:latin typeface="Times New Roman"/>
                <a:ea typeface="Calibri"/>
                <a:cs typeface="Times New Roman"/>
              </a:rPr>
              <a:t>Структурні компоненти конфлікту:</a:t>
            </a:r>
            <a:endParaRPr lang="uk-UA" sz="2000" dirty="0">
              <a:latin typeface="Calibri"/>
              <a:ea typeface="Calibri"/>
              <a:cs typeface="Times New Roman"/>
            </a:endParaRPr>
          </a:p>
          <a:p>
            <a:pPr marL="342900" lvl="0" indent="-342900">
              <a:lnSpc>
                <a:spcPct val="150000"/>
              </a:lnSpc>
              <a:spcAft>
                <a:spcPts val="0"/>
              </a:spcAft>
              <a:buFont typeface="Wingdings"/>
              <a:buChar char=""/>
            </a:pPr>
            <a:r>
              <a:rPr lang="uk-UA" b="1" dirty="0">
                <a:latin typeface="Times New Roman"/>
                <a:ea typeface="Calibri"/>
                <a:cs typeface="Times New Roman"/>
              </a:rPr>
              <a:t>Учасники</a:t>
            </a:r>
            <a:r>
              <a:rPr lang="uk-UA" dirty="0">
                <a:latin typeface="Times New Roman"/>
                <a:ea typeface="Calibri"/>
                <a:cs typeface="Times New Roman"/>
              </a:rPr>
              <a:t> конфлікту – суб’єкти взаємодії;</a:t>
            </a:r>
            <a:endParaRPr lang="uk-UA" sz="2000" dirty="0">
              <a:latin typeface="Calibri"/>
              <a:ea typeface="Calibri"/>
              <a:cs typeface="Times New Roman"/>
            </a:endParaRPr>
          </a:p>
          <a:p>
            <a:pPr marL="342900" lvl="0" indent="-342900">
              <a:lnSpc>
                <a:spcPct val="150000"/>
              </a:lnSpc>
              <a:spcAft>
                <a:spcPts val="0"/>
              </a:spcAft>
              <a:buFont typeface="Wingdings"/>
              <a:buChar char=""/>
            </a:pPr>
            <a:r>
              <a:rPr lang="uk-UA" b="1" dirty="0">
                <a:latin typeface="Times New Roman"/>
                <a:ea typeface="Calibri"/>
                <a:cs typeface="Times New Roman"/>
              </a:rPr>
              <a:t>Предмет</a:t>
            </a:r>
            <a:r>
              <a:rPr lang="uk-UA" dirty="0">
                <a:latin typeface="Times New Roman"/>
                <a:ea typeface="Calibri"/>
                <a:cs typeface="Times New Roman"/>
              </a:rPr>
              <a:t> конфлікту – те, через що він виник;</a:t>
            </a:r>
            <a:endParaRPr lang="uk-UA" sz="2000" dirty="0">
              <a:latin typeface="Calibri"/>
              <a:ea typeface="Calibri"/>
              <a:cs typeface="Times New Roman"/>
            </a:endParaRPr>
          </a:p>
          <a:p>
            <a:pPr marL="342900" lvl="0" indent="-342900">
              <a:lnSpc>
                <a:spcPct val="150000"/>
              </a:lnSpc>
              <a:spcAft>
                <a:spcPts val="0"/>
              </a:spcAft>
              <a:buFont typeface="Wingdings"/>
              <a:buChar char=""/>
            </a:pPr>
            <a:r>
              <a:rPr lang="uk-UA" b="1" dirty="0">
                <a:latin typeface="Times New Roman"/>
                <a:ea typeface="Calibri"/>
                <a:cs typeface="Times New Roman"/>
              </a:rPr>
              <a:t>Мотиви</a:t>
            </a:r>
            <a:r>
              <a:rPr lang="uk-UA" dirty="0">
                <a:latin typeface="Times New Roman"/>
                <a:ea typeface="Calibri"/>
                <a:cs typeface="Times New Roman"/>
              </a:rPr>
              <a:t> конфлікту – внутрішні спонукальні сили, які провокують кожну сторону до участі;</a:t>
            </a:r>
            <a:endParaRPr lang="uk-UA" sz="2000" dirty="0">
              <a:latin typeface="Calibri"/>
              <a:ea typeface="Calibri"/>
              <a:cs typeface="Times New Roman"/>
            </a:endParaRPr>
          </a:p>
          <a:p>
            <a:pPr marL="342900" lvl="0" indent="-342900">
              <a:lnSpc>
                <a:spcPct val="150000"/>
              </a:lnSpc>
              <a:spcAft>
                <a:spcPts val="0"/>
              </a:spcAft>
              <a:buFont typeface="Wingdings"/>
              <a:buChar char=""/>
            </a:pPr>
            <a:r>
              <a:rPr lang="uk-UA" b="1" dirty="0">
                <a:latin typeface="Times New Roman"/>
                <a:ea typeface="Calibri"/>
                <a:cs typeface="Times New Roman"/>
              </a:rPr>
              <a:t>Позиції</a:t>
            </a:r>
            <a:r>
              <a:rPr lang="uk-UA" dirty="0">
                <a:latin typeface="Times New Roman"/>
                <a:ea typeface="Calibri"/>
                <a:cs typeface="Times New Roman"/>
              </a:rPr>
              <a:t> учасників конфлікту – вимоги, які сторони висувають одна одній;</a:t>
            </a:r>
            <a:endParaRPr lang="uk-UA" sz="2000" dirty="0">
              <a:latin typeface="Calibri"/>
              <a:ea typeface="Calibri"/>
              <a:cs typeface="Times New Roman"/>
            </a:endParaRPr>
          </a:p>
          <a:p>
            <a:pPr marL="342900" lvl="0" indent="-342900">
              <a:lnSpc>
                <a:spcPct val="150000"/>
              </a:lnSpc>
              <a:spcAft>
                <a:spcPts val="1000"/>
              </a:spcAft>
              <a:buFont typeface="Wingdings"/>
              <a:buChar char=""/>
            </a:pPr>
            <a:r>
              <a:rPr lang="uk-UA" b="1" dirty="0" err="1">
                <a:latin typeface="Times New Roman"/>
                <a:ea typeface="Calibri"/>
                <a:cs typeface="Times New Roman"/>
              </a:rPr>
              <a:t>Конфліктогени</a:t>
            </a:r>
            <a:r>
              <a:rPr lang="uk-UA" dirty="0">
                <a:latin typeface="Times New Roman"/>
                <a:ea typeface="Calibri"/>
                <a:cs typeface="Times New Roman"/>
              </a:rPr>
              <a:t> – умови спілкування, які призводять до виникнення непорозумінь чи образ.</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2132497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395536" y="530352"/>
            <a:ext cx="8291264" cy="5418928"/>
          </a:xfrm>
        </p:spPr>
        <p:txBody>
          <a:bodyPr>
            <a:normAutofit fontScale="77500" lnSpcReduction="20000"/>
          </a:bodyPr>
          <a:lstStyle/>
          <a:p>
            <a:pPr indent="228600">
              <a:lnSpc>
                <a:spcPct val="150000"/>
              </a:lnSpc>
              <a:spcAft>
                <a:spcPts val="1000"/>
              </a:spcAft>
            </a:pPr>
            <a:r>
              <a:rPr lang="uk-UA" dirty="0">
                <a:latin typeface="Times New Roman"/>
                <a:ea typeface="Calibri"/>
                <a:cs typeface="Times New Roman"/>
              </a:rPr>
              <a:t>Як зазначають </a:t>
            </a:r>
            <a:r>
              <a:rPr lang="uk-UA" dirty="0" err="1">
                <a:latin typeface="Times New Roman"/>
                <a:ea typeface="Calibri"/>
                <a:cs typeface="Times New Roman"/>
              </a:rPr>
              <a:t>Дж</a:t>
            </a:r>
            <a:r>
              <a:rPr lang="uk-UA" dirty="0">
                <a:latin typeface="Times New Roman"/>
                <a:ea typeface="Calibri"/>
                <a:cs typeface="Times New Roman"/>
              </a:rPr>
              <a:t>. М. </a:t>
            </a:r>
            <a:r>
              <a:rPr lang="uk-UA" dirty="0" err="1">
                <a:latin typeface="Times New Roman"/>
                <a:ea typeface="Calibri"/>
                <a:cs typeface="Times New Roman"/>
              </a:rPr>
              <a:t>Лейхіфф</a:t>
            </a:r>
            <a:r>
              <a:rPr lang="uk-UA" dirty="0">
                <a:latin typeface="Times New Roman"/>
                <a:ea typeface="Calibri"/>
                <a:cs typeface="Times New Roman"/>
              </a:rPr>
              <a:t> і </a:t>
            </a:r>
            <a:r>
              <a:rPr lang="uk-UA" dirty="0" err="1">
                <a:latin typeface="Times New Roman"/>
                <a:ea typeface="Calibri"/>
                <a:cs typeface="Times New Roman"/>
              </a:rPr>
              <a:t>Дж</a:t>
            </a:r>
            <a:r>
              <a:rPr lang="uk-UA" dirty="0">
                <a:latin typeface="Times New Roman"/>
                <a:ea typeface="Calibri"/>
                <a:cs typeface="Times New Roman"/>
              </a:rPr>
              <a:t>. М. </a:t>
            </a:r>
            <a:r>
              <a:rPr lang="uk-UA" dirty="0" err="1">
                <a:latin typeface="Times New Roman"/>
                <a:ea typeface="Calibri"/>
                <a:cs typeface="Times New Roman"/>
              </a:rPr>
              <a:t>Пенроуз</a:t>
            </a:r>
            <a:r>
              <a:rPr lang="uk-UA" dirty="0">
                <a:latin typeface="Times New Roman"/>
                <a:ea typeface="Calibri"/>
                <a:cs typeface="Times New Roman"/>
              </a:rPr>
              <a:t>, </a:t>
            </a:r>
            <a:r>
              <a:rPr lang="uk-UA" b="1" dirty="0">
                <a:latin typeface="Times New Roman"/>
                <a:ea typeface="Calibri"/>
                <a:cs typeface="Times New Roman"/>
              </a:rPr>
              <a:t>у своєму розвитку конфлікт проходить такі стадії:</a:t>
            </a:r>
            <a:endParaRPr lang="uk-UA" sz="2000" dirty="0">
              <a:latin typeface="Calibri"/>
              <a:ea typeface="Calibri"/>
              <a:cs typeface="Times New Roman"/>
            </a:endParaRPr>
          </a:p>
          <a:p>
            <a:pPr marL="342900" lvl="0" indent="-342900">
              <a:lnSpc>
                <a:spcPct val="150000"/>
              </a:lnSpc>
              <a:spcAft>
                <a:spcPts val="0"/>
              </a:spcAft>
              <a:buFont typeface="+mj-lt"/>
              <a:buAutoNum type="arabicParenR"/>
            </a:pPr>
            <a:r>
              <a:rPr lang="uk-UA" b="1" dirty="0">
                <a:latin typeface="Times New Roman"/>
                <a:ea typeface="Calibri"/>
                <a:cs typeface="Times New Roman"/>
              </a:rPr>
              <a:t>Латентну </a:t>
            </a:r>
            <a:r>
              <a:rPr lang="uk-UA" dirty="0">
                <a:latin typeface="Times New Roman"/>
                <a:ea typeface="Calibri"/>
                <a:cs typeface="Times New Roman"/>
              </a:rPr>
              <a:t>(приховану, неусвідомлену) – виникає інцидент як першопричина конфлікту (погляд, посмішка, зауваження).</a:t>
            </a:r>
            <a:endParaRPr lang="uk-UA" sz="2000" dirty="0">
              <a:latin typeface="Calibri"/>
              <a:ea typeface="Calibri"/>
              <a:cs typeface="Times New Roman"/>
            </a:endParaRPr>
          </a:p>
          <a:p>
            <a:pPr marL="342900" lvl="0" indent="-342900">
              <a:lnSpc>
                <a:spcPct val="150000"/>
              </a:lnSpc>
              <a:spcAft>
                <a:spcPts val="0"/>
              </a:spcAft>
              <a:buFont typeface="+mj-lt"/>
              <a:buAutoNum type="arabicParenR"/>
            </a:pPr>
            <a:r>
              <a:rPr lang="uk-UA" b="1" dirty="0">
                <a:latin typeface="Times New Roman"/>
                <a:ea typeface="Calibri"/>
                <a:cs typeface="Times New Roman"/>
              </a:rPr>
              <a:t>Усвідомлення конфлікту</a:t>
            </a:r>
            <a:r>
              <a:rPr lang="uk-UA" dirty="0">
                <a:latin typeface="Times New Roman"/>
                <a:ea typeface="Calibri"/>
                <a:cs typeface="Times New Roman"/>
              </a:rPr>
              <a:t> – людина розуміє появу конфліктної ситуації.</a:t>
            </a:r>
            <a:endParaRPr lang="uk-UA" sz="2000" dirty="0">
              <a:latin typeface="Calibri"/>
              <a:ea typeface="Calibri"/>
              <a:cs typeface="Times New Roman"/>
            </a:endParaRPr>
          </a:p>
          <a:p>
            <a:pPr marL="342900" lvl="0" indent="-342900">
              <a:lnSpc>
                <a:spcPct val="150000"/>
              </a:lnSpc>
              <a:spcAft>
                <a:spcPts val="0"/>
              </a:spcAft>
              <a:buFont typeface="+mj-lt"/>
              <a:buAutoNum type="arabicParenR"/>
            </a:pPr>
            <a:r>
              <a:rPr lang="uk-UA" b="1" dirty="0">
                <a:latin typeface="Times New Roman"/>
                <a:ea typeface="Calibri"/>
                <a:cs typeface="Times New Roman"/>
              </a:rPr>
              <a:t>Відчуття конфлікту</a:t>
            </a:r>
            <a:r>
              <a:rPr lang="uk-UA" dirty="0">
                <a:latin typeface="Times New Roman"/>
                <a:ea typeface="Calibri"/>
                <a:cs typeface="Times New Roman"/>
              </a:rPr>
              <a:t> – він починає вплив на особу.</a:t>
            </a:r>
            <a:endParaRPr lang="uk-UA" sz="2000" dirty="0">
              <a:latin typeface="Calibri"/>
              <a:ea typeface="Calibri"/>
              <a:cs typeface="Times New Roman"/>
            </a:endParaRPr>
          </a:p>
          <a:p>
            <a:pPr marL="342900" lvl="0" indent="-342900">
              <a:lnSpc>
                <a:spcPct val="150000"/>
              </a:lnSpc>
              <a:spcAft>
                <a:spcPts val="0"/>
              </a:spcAft>
              <a:buFont typeface="+mj-lt"/>
              <a:buAutoNum type="arabicParenR"/>
            </a:pPr>
            <a:r>
              <a:rPr lang="uk-UA" b="1" dirty="0">
                <a:latin typeface="Times New Roman"/>
                <a:ea typeface="Calibri"/>
                <a:cs typeface="Times New Roman"/>
              </a:rPr>
              <a:t>Явний етап конфлікту</a:t>
            </a:r>
            <a:r>
              <a:rPr lang="uk-UA" dirty="0">
                <a:latin typeface="Times New Roman"/>
                <a:ea typeface="Calibri"/>
                <a:cs typeface="Times New Roman"/>
              </a:rPr>
              <a:t> у різних </a:t>
            </a:r>
            <a:r>
              <a:rPr lang="uk-UA" dirty="0" err="1">
                <a:latin typeface="Times New Roman"/>
                <a:ea typeface="Calibri"/>
                <a:cs typeface="Times New Roman"/>
              </a:rPr>
              <a:t>виявленнях</a:t>
            </a:r>
            <a:r>
              <a:rPr lang="uk-UA" dirty="0">
                <a:latin typeface="Times New Roman"/>
                <a:ea typeface="Calibri"/>
                <a:cs typeface="Times New Roman"/>
              </a:rPr>
              <a:t> – учасники демонструють конфліктну поведінку: від агресії до байдужості.</a:t>
            </a:r>
            <a:endParaRPr lang="uk-UA" sz="2000" dirty="0">
              <a:latin typeface="Calibri"/>
              <a:ea typeface="Calibri"/>
              <a:cs typeface="Times New Roman"/>
            </a:endParaRPr>
          </a:p>
          <a:p>
            <a:pPr marL="342900" lvl="0" indent="-342900">
              <a:lnSpc>
                <a:spcPct val="150000"/>
              </a:lnSpc>
              <a:spcAft>
                <a:spcPts val="1000"/>
              </a:spcAft>
              <a:buFont typeface="+mj-lt"/>
              <a:buAutoNum type="arabicParenR"/>
            </a:pPr>
            <a:r>
              <a:rPr lang="uk-UA" b="1" dirty="0">
                <a:latin typeface="Times New Roman"/>
                <a:ea typeface="Calibri"/>
                <a:cs typeface="Times New Roman"/>
              </a:rPr>
              <a:t>Наслідки конфлікту</a:t>
            </a:r>
            <a:r>
              <a:rPr lang="uk-UA" dirty="0">
                <a:latin typeface="Times New Roman"/>
                <a:ea typeface="Calibri"/>
                <a:cs typeface="Times New Roman"/>
              </a:rPr>
              <a:t> – результат того, як закінчився останній епізод.</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409345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179512" y="331198"/>
            <a:ext cx="8964488" cy="7202257"/>
          </a:xfrm>
        </p:spPr>
        <p:txBody>
          <a:bodyPr>
            <a:normAutofit fontScale="62500" lnSpcReduction="20000"/>
          </a:bodyPr>
          <a:lstStyle/>
          <a:p>
            <a:pPr>
              <a:lnSpc>
                <a:spcPct val="150000"/>
              </a:lnSpc>
              <a:spcAft>
                <a:spcPts val="1000"/>
              </a:spcAft>
            </a:pPr>
            <a:r>
              <a:rPr lang="uk-UA" dirty="0">
                <a:latin typeface="Times New Roman"/>
                <a:ea typeface="Calibri"/>
                <a:cs typeface="Times New Roman"/>
              </a:rPr>
              <a:t>Науковці наводять різні </a:t>
            </a:r>
            <a:r>
              <a:rPr lang="uk-UA" b="1" dirty="0">
                <a:latin typeface="Times New Roman"/>
                <a:ea typeface="Calibri"/>
                <a:cs typeface="Times New Roman"/>
              </a:rPr>
              <a:t>класифікації типів</a:t>
            </a:r>
            <a:r>
              <a:rPr lang="uk-UA" dirty="0">
                <a:latin typeface="Times New Roman"/>
                <a:ea typeface="Calibri"/>
                <a:cs typeface="Times New Roman"/>
              </a:rPr>
              <a:t> конфліктів. Розглянемо деякі з них:</a:t>
            </a:r>
            <a:endParaRPr lang="uk-UA" sz="2000" dirty="0">
              <a:latin typeface="Calibri"/>
              <a:ea typeface="Calibri"/>
              <a:cs typeface="Times New Roman"/>
            </a:endParaRPr>
          </a:p>
          <a:p>
            <a:pPr>
              <a:lnSpc>
                <a:spcPct val="150000"/>
              </a:lnSpc>
              <a:spcAft>
                <a:spcPts val="1000"/>
              </a:spcAft>
            </a:pPr>
            <a:r>
              <a:rPr lang="uk-UA" b="1" i="1" dirty="0">
                <a:latin typeface="Times New Roman"/>
                <a:ea typeface="Calibri"/>
                <a:cs typeface="Times New Roman"/>
              </a:rPr>
              <a:t>За характером взаємодії виділяють:</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err="1">
                <a:latin typeface="Times New Roman"/>
                <a:ea typeface="Calibri"/>
                <a:cs typeface="Times New Roman"/>
              </a:rPr>
              <a:t>Внутрішньоособистісні</a:t>
            </a:r>
            <a:r>
              <a:rPr lang="uk-UA" dirty="0">
                <a:latin typeface="Times New Roman"/>
                <a:ea typeface="Calibri"/>
                <a:cs typeface="Times New Roman"/>
              </a:rPr>
              <a:t> (незадоволення людини собою і своїм способом життя, наявність певних рис характеру і звичок, яких вона хоче позбутися);</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Міжособистісні (відсутність розуміння між окремими людьми);</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err="1">
                <a:latin typeface="Times New Roman"/>
                <a:ea typeface="Calibri"/>
                <a:cs typeface="Times New Roman"/>
              </a:rPr>
              <a:t>Міжгрупові</a:t>
            </a:r>
            <a:r>
              <a:rPr lang="uk-UA" dirty="0">
                <a:latin typeface="Times New Roman"/>
                <a:ea typeface="Calibri"/>
                <a:cs typeface="Times New Roman"/>
              </a:rPr>
              <a:t> (задіяні 2 або більше групи людей, чиї позиції суттєво суперечать одні одним);</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Міжпартійні (небажання учасників партії дійти згоди щодо певного питання);</a:t>
            </a:r>
            <a:endParaRPr lang="uk-UA" sz="2000" dirty="0">
              <a:latin typeface="Calibri"/>
              <a:ea typeface="Calibri"/>
              <a:cs typeface="Times New Roman"/>
            </a:endParaRPr>
          </a:p>
          <a:p>
            <a:pPr marL="342900" lvl="0" indent="-342900">
              <a:lnSpc>
                <a:spcPct val="150000"/>
              </a:lnSpc>
              <a:spcAft>
                <a:spcPts val="0"/>
              </a:spcAft>
              <a:buFont typeface="Symbol"/>
              <a:buChar char=""/>
            </a:pPr>
            <a:r>
              <a:rPr lang="uk-UA" dirty="0">
                <a:latin typeface="Times New Roman"/>
                <a:ea typeface="Calibri"/>
                <a:cs typeface="Times New Roman"/>
              </a:rPr>
              <a:t>Міжнаціональні (зіткнення національних інтересів, які не узгоджуються між собою);</a:t>
            </a:r>
            <a:endParaRPr lang="uk-UA" sz="2000" dirty="0">
              <a:latin typeface="Calibri"/>
              <a:ea typeface="Calibri"/>
              <a:cs typeface="Times New Roman"/>
            </a:endParaRPr>
          </a:p>
          <a:p>
            <a:pPr marL="342900" lvl="0" indent="-342900">
              <a:lnSpc>
                <a:spcPct val="150000"/>
              </a:lnSpc>
              <a:spcAft>
                <a:spcPts val="1000"/>
              </a:spcAft>
              <a:buFont typeface="Symbol"/>
              <a:buChar char=""/>
            </a:pPr>
            <a:r>
              <a:rPr lang="uk-UA" dirty="0">
                <a:latin typeface="Times New Roman"/>
                <a:ea typeface="Calibri"/>
                <a:cs typeface="Times New Roman"/>
              </a:rPr>
              <a:t>Міждержавні конфлікти.</a:t>
            </a:r>
            <a:endParaRPr lang="uk-UA" sz="2000" dirty="0">
              <a:latin typeface="Calibri"/>
              <a:ea typeface="Calibri"/>
              <a:cs typeface="Times New Roman"/>
            </a:endParaRPr>
          </a:p>
          <a:p>
            <a:pPr>
              <a:lnSpc>
                <a:spcPct val="150000"/>
              </a:lnSpc>
              <a:spcAft>
                <a:spcPts val="1000"/>
              </a:spcAft>
            </a:pPr>
            <a:r>
              <a:rPr lang="uk-UA" b="1" i="1" dirty="0">
                <a:latin typeface="Times New Roman"/>
                <a:ea typeface="Calibri"/>
                <a:cs typeface="Times New Roman"/>
              </a:rPr>
              <a:t>За ступенем вияву:</a:t>
            </a:r>
            <a:endParaRPr lang="uk-UA" sz="2000" dirty="0">
              <a:latin typeface="Calibri"/>
              <a:ea typeface="Calibri"/>
              <a:cs typeface="Times New Roman"/>
            </a:endParaRPr>
          </a:p>
          <a:p>
            <a:pPr marL="342900" lvl="0" indent="-342900">
              <a:lnSpc>
                <a:spcPct val="150000"/>
              </a:lnSpc>
              <a:spcAft>
                <a:spcPts val="0"/>
              </a:spcAft>
              <a:buFont typeface="Wingdings"/>
              <a:buChar char=""/>
            </a:pPr>
            <a:r>
              <a:rPr lang="uk-UA" b="1" dirty="0">
                <a:latin typeface="Times New Roman"/>
                <a:ea typeface="Calibri"/>
                <a:cs typeface="Times New Roman"/>
              </a:rPr>
              <a:t>Відкриті конфлікти</a:t>
            </a:r>
            <a:r>
              <a:rPr lang="uk-UA" dirty="0">
                <a:latin typeface="Times New Roman"/>
                <a:ea typeface="Calibri"/>
                <a:cs typeface="Times New Roman"/>
              </a:rPr>
              <a:t> – легко встановити за зовнішніми ознаками;</a:t>
            </a:r>
            <a:endParaRPr lang="uk-UA" sz="2000" dirty="0">
              <a:latin typeface="Calibri"/>
              <a:ea typeface="Calibri"/>
              <a:cs typeface="Times New Roman"/>
            </a:endParaRPr>
          </a:p>
          <a:p>
            <a:pPr marL="342900" lvl="0" indent="-342900">
              <a:lnSpc>
                <a:spcPct val="150000"/>
              </a:lnSpc>
              <a:spcAft>
                <a:spcPts val="1000"/>
              </a:spcAft>
              <a:buFont typeface="Wingdings"/>
              <a:buChar char=""/>
            </a:pPr>
            <a:r>
              <a:rPr lang="uk-UA" b="1" dirty="0">
                <a:latin typeface="Times New Roman"/>
                <a:ea typeface="Calibri"/>
                <a:cs typeface="Times New Roman"/>
              </a:rPr>
              <a:t>Приховані конфлікти</a:t>
            </a:r>
            <a:r>
              <a:rPr lang="uk-UA" dirty="0">
                <a:latin typeface="Times New Roman"/>
                <a:ea typeface="Calibri"/>
                <a:cs typeface="Times New Roman"/>
              </a:rPr>
              <a:t> – можна ідентифікувати лише за опосередкованими ознаками.</a:t>
            </a:r>
            <a:endParaRPr lang="uk-UA" sz="2000" dirty="0">
              <a:latin typeface="Calibri"/>
              <a:ea typeface="Calibri"/>
              <a:cs typeface="Times New Roman"/>
            </a:endParaRPr>
          </a:p>
          <a:p>
            <a:pPr>
              <a:lnSpc>
                <a:spcPct val="150000"/>
              </a:lnSpc>
              <a:spcAft>
                <a:spcPts val="1000"/>
              </a:spcAft>
            </a:pPr>
            <a:r>
              <a:rPr lang="uk-UA" b="1" i="1" dirty="0">
                <a:latin typeface="Times New Roman"/>
                <a:ea typeface="Calibri"/>
                <a:cs typeface="Times New Roman"/>
              </a:rPr>
              <a:t>За типом </a:t>
            </a:r>
            <a:r>
              <a:rPr lang="uk-UA" b="1" i="1" dirty="0" smtClean="0">
                <a:latin typeface="Times New Roman"/>
                <a:ea typeface="Calibri"/>
                <a:cs typeface="Times New Roman"/>
              </a:rPr>
              <a:t>розв’язання:</a:t>
            </a:r>
            <a:r>
              <a:rPr lang="en-US" sz="2000" dirty="0">
                <a:latin typeface="Calibri"/>
                <a:ea typeface="Calibri"/>
                <a:cs typeface="Times New Roman"/>
              </a:rPr>
              <a:t> </a:t>
            </a:r>
            <a:r>
              <a:rPr lang="uk-UA" b="1" dirty="0">
                <a:latin typeface="Times New Roman"/>
                <a:ea typeface="Calibri"/>
                <a:cs typeface="Times New Roman"/>
              </a:rPr>
              <a:t>п</a:t>
            </a:r>
            <a:r>
              <a:rPr lang="uk-UA" b="1" dirty="0" smtClean="0">
                <a:latin typeface="Times New Roman"/>
                <a:ea typeface="Calibri"/>
                <a:cs typeface="Times New Roman"/>
              </a:rPr>
              <a:t>рості</a:t>
            </a:r>
            <a:r>
              <a:rPr lang="en-US" b="1" dirty="0" smtClean="0">
                <a:latin typeface="Times New Roman"/>
                <a:ea typeface="Calibri"/>
                <a:cs typeface="Times New Roman"/>
              </a:rPr>
              <a:t> </a:t>
            </a:r>
            <a:r>
              <a:rPr lang="uk-UA" b="1" dirty="0" smtClean="0">
                <a:latin typeface="Times New Roman"/>
                <a:ea typeface="Calibri"/>
                <a:cs typeface="Times New Roman"/>
              </a:rPr>
              <a:t>та складні</a:t>
            </a:r>
            <a:r>
              <a:rPr lang="uk-UA" b="1" dirty="0">
                <a:latin typeface="Times New Roman"/>
                <a:ea typeface="Calibri"/>
                <a:cs typeface="Times New Roman"/>
              </a:rPr>
              <a:t>.</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486543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251520" y="404664"/>
            <a:ext cx="8507288" cy="6858000"/>
          </a:xfrm>
        </p:spPr>
        <p:txBody>
          <a:bodyPr>
            <a:normAutofit fontScale="55000" lnSpcReduction="20000"/>
          </a:bodyPr>
          <a:lstStyle/>
          <a:p>
            <a:pPr>
              <a:lnSpc>
                <a:spcPct val="120000"/>
              </a:lnSpc>
              <a:spcAft>
                <a:spcPts val="1000"/>
              </a:spcAft>
            </a:pPr>
            <a:r>
              <a:rPr lang="uk-UA" b="1" i="1" dirty="0">
                <a:latin typeface="Times New Roman"/>
                <a:ea typeface="Calibri"/>
                <a:cs typeface="Times New Roman"/>
              </a:rPr>
              <a:t>За змістом:</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Реалістичні (предметні)</a:t>
            </a:r>
            <a:r>
              <a:rPr lang="uk-UA" dirty="0">
                <a:latin typeface="Times New Roman"/>
                <a:ea typeface="Calibri"/>
                <a:cs typeface="Times New Roman"/>
              </a:rPr>
              <a:t> – зумовлені об’єктивно існуючими причинами, спрямовані на ліквідацію джерела незадоволення і досягнення чітко визначеного для себе результату;</a:t>
            </a:r>
            <a:endParaRPr lang="uk-UA" sz="2000" dirty="0">
              <a:latin typeface="Calibri"/>
              <a:ea typeface="Calibri"/>
              <a:cs typeface="Times New Roman"/>
            </a:endParaRPr>
          </a:p>
          <a:p>
            <a:pPr marL="342900" lvl="0" indent="-342900">
              <a:lnSpc>
                <a:spcPct val="120000"/>
              </a:lnSpc>
              <a:spcAft>
                <a:spcPts val="1000"/>
              </a:spcAft>
              <a:buFont typeface="Wingdings"/>
              <a:buChar char=""/>
            </a:pPr>
            <a:r>
              <a:rPr lang="uk-UA" b="1" dirty="0">
                <a:latin typeface="Times New Roman"/>
                <a:ea typeface="Calibri"/>
                <a:cs typeface="Times New Roman"/>
              </a:rPr>
              <a:t>Нереалістичні (безпредметні) </a:t>
            </a:r>
            <a:r>
              <a:rPr lang="uk-UA" dirty="0">
                <a:latin typeface="Times New Roman"/>
                <a:ea typeface="Calibri"/>
                <a:cs typeface="Times New Roman"/>
              </a:rPr>
              <a:t>– виникають на рівні емоційного напруження, не мають конкретного об’єктивного </a:t>
            </a:r>
            <a:r>
              <a:rPr lang="uk-UA" dirty="0" err="1">
                <a:latin typeface="Times New Roman"/>
                <a:ea typeface="Calibri"/>
                <a:cs typeface="Times New Roman"/>
              </a:rPr>
              <a:t>підгрунтя</a:t>
            </a:r>
            <a:r>
              <a:rPr lang="uk-UA" dirty="0">
                <a:latin typeface="Times New Roman"/>
                <a:ea typeface="Calibri"/>
                <a:cs typeface="Times New Roman"/>
              </a:rPr>
              <a:t>. </a:t>
            </a:r>
            <a:endParaRPr lang="uk-UA" sz="2000" dirty="0">
              <a:latin typeface="Calibri"/>
              <a:ea typeface="Calibri"/>
              <a:cs typeface="Times New Roman"/>
            </a:endParaRPr>
          </a:p>
          <a:p>
            <a:pPr>
              <a:lnSpc>
                <a:spcPct val="120000"/>
              </a:lnSpc>
              <a:spcAft>
                <a:spcPts val="1000"/>
              </a:spcAft>
            </a:pPr>
            <a:r>
              <a:rPr lang="uk-UA" b="1" i="1" dirty="0">
                <a:latin typeface="Times New Roman"/>
                <a:ea typeface="Calibri"/>
                <a:cs typeface="Times New Roman"/>
              </a:rPr>
              <a:t>За характером впливу:</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Конструктивні </a:t>
            </a:r>
            <a:r>
              <a:rPr lang="uk-UA" dirty="0">
                <a:latin typeface="Times New Roman"/>
                <a:ea typeface="Calibri"/>
                <a:cs typeface="Times New Roman"/>
              </a:rPr>
              <a:t>– сприяють покращенню взаємостосунків та ефективності роботи;</a:t>
            </a:r>
            <a:endParaRPr lang="uk-UA" sz="2000" dirty="0">
              <a:latin typeface="Calibri"/>
              <a:ea typeface="Calibri"/>
              <a:cs typeface="Times New Roman"/>
            </a:endParaRPr>
          </a:p>
          <a:p>
            <a:pPr marL="342900" lvl="0" indent="-342900">
              <a:lnSpc>
                <a:spcPct val="120000"/>
              </a:lnSpc>
              <a:spcAft>
                <a:spcPts val="1000"/>
              </a:spcAft>
              <a:buFont typeface="Wingdings"/>
              <a:buChar char=""/>
            </a:pPr>
            <a:r>
              <a:rPr lang="uk-UA" b="1" dirty="0">
                <a:latin typeface="Times New Roman"/>
                <a:ea typeface="Calibri"/>
                <a:cs typeface="Times New Roman"/>
              </a:rPr>
              <a:t>Неконструктивні.</a:t>
            </a:r>
            <a:endParaRPr lang="uk-UA" sz="2000" dirty="0">
              <a:latin typeface="Calibri"/>
              <a:ea typeface="Calibri"/>
              <a:cs typeface="Times New Roman"/>
            </a:endParaRPr>
          </a:p>
          <a:p>
            <a:pPr>
              <a:lnSpc>
                <a:spcPct val="120000"/>
              </a:lnSpc>
              <a:spcAft>
                <a:spcPts val="1000"/>
              </a:spcAft>
            </a:pPr>
            <a:r>
              <a:rPr lang="uk-UA" b="1" i="1" dirty="0">
                <a:latin typeface="Times New Roman"/>
                <a:ea typeface="Calibri"/>
                <a:cs typeface="Times New Roman"/>
              </a:rPr>
              <a:t>За статусом співвідношення учасників:</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Вертикальні </a:t>
            </a:r>
            <a:r>
              <a:rPr lang="uk-UA" dirty="0">
                <a:latin typeface="Times New Roman"/>
                <a:ea typeface="Calibri"/>
                <a:cs typeface="Times New Roman"/>
              </a:rPr>
              <a:t>(керівники та підлеглі);</a:t>
            </a:r>
            <a:endParaRPr lang="uk-UA" sz="2000" dirty="0">
              <a:latin typeface="Calibri"/>
              <a:ea typeface="Calibri"/>
              <a:cs typeface="Times New Roman"/>
            </a:endParaRPr>
          </a:p>
          <a:p>
            <a:pPr marL="342900" lvl="0" indent="-342900">
              <a:lnSpc>
                <a:spcPct val="120000"/>
              </a:lnSpc>
              <a:spcAft>
                <a:spcPts val="1000"/>
              </a:spcAft>
              <a:buFont typeface="Wingdings"/>
              <a:buChar char=""/>
            </a:pPr>
            <a:r>
              <a:rPr lang="uk-UA" b="1" dirty="0">
                <a:latin typeface="Times New Roman"/>
                <a:ea typeface="Calibri"/>
                <a:cs typeface="Times New Roman"/>
              </a:rPr>
              <a:t>Горизонтальні </a:t>
            </a:r>
            <a:r>
              <a:rPr lang="uk-UA" dirty="0">
                <a:latin typeface="Times New Roman"/>
                <a:ea typeface="Calibri"/>
                <a:cs typeface="Times New Roman"/>
              </a:rPr>
              <a:t>(рівноправні учасники колективу, що не мають жодних офіційних переваг одні над одними). </a:t>
            </a:r>
            <a:endParaRPr lang="uk-UA" sz="2000" dirty="0">
              <a:latin typeface="Calibri"/>
              <a:ea typeface="Calibri"/>
              <a:cs typeface="Times New Roman"/>
            </a:endParaRPr>
          </a:p>
          <a:p>
            <a:pPr>
              <a:lnSpc>
                <a:spcPct val="120000"/>
              </a:lnSpc>
              <a:spcAft>
                <a:spcPts val="1000"/>
              </a:spcAft>
            </a:pPr>
            <a:r>
              <a:rPr lang="uk-UA" b="1" i="1" dirty="0">
                <a:latin typeface="Times New Roman"/>
                <a:ea typeface="Calibri"/>
                <a:cs typeface="Times New Roman"/>
              </a:rPr>
              <a:t>За кількістю залучених осіб: </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Діалогічні</a:t>
            </a:r>
            <a:r>
              <a:rPr lang="uk-UA" dirty="0">
                <a:latin typeface="Times New Roman"/>
                <a:ea typeface="Calibri"/>
                <a:cs typeface="Times New Roman"/>
              </a:rPr>
              <a:t> (2 особи);</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Локальні</a:t>
            </a:r>
            <a:r>
              <a:rPr lang="uk-UA" dirty="0">
                <a:latin typeface="Times New Roman"/>
                <a:ea typeface="Calibri"/>
                <a:cs typeface="Times New Roman"/>
              </a:rPr>
              <a:t> (частина колективу);</a:t>
            </a:r>
            <a:endParaRPr lang="uk-UA" sz="2000" dirty="0">
              <a:latin typeface="Calibri"/>
              <a:ea typeface="Calibri"/>
              <a:cs typeface="Times New Roman"/>
            </a:endParaRPr>
          </a:p>
          <a:p>
            <a:pPr marL="342900" lvl="0" indent="-342900">
              <a:lnSpc>
                <a:spcPct val="120000"/>
              </a:lnSpc>
              <a:spcAft>
                <a:spcPts val="0"/>
              </a:spcAft>
              <a:buFont typeface="Wingdings"/>
              <a:buChar char=""/>
            </a:pPr>
            <a:r>
              <a:rPr lang="uk-UA" b="1" dirty="0">
                <a:latin typeface="Times New Roman"/>
                <a:ea typeface="Calibri"/>
                <a:cs typeface="Times New Roman"/>
              </a:rPr>
              <a:t>Загальні</a:t>
            </a:r>
            <a:r>
              <a:rPr lang="uk-UA" dirty="0">
                <a:latin typeface="Times New Roman"/>
                <a:ea typeface="Calibri"/>
                <a:cs typeface="Times New Roman"/>
              </a:rPr>
              <a:t> (весь колектив).</a:t>
            </a:r>
            <a:endParaRPr lang="uk-UA" sz="2000" dirty="0">
              <a:latin typeface="Calibri"/>
              <a:ea typeface="Calibri"/>
              <a:cs typeface="Times New Roman"/>
            </a:endParaRPr>
          </a:p>
          <a:p>
            <a:pPr marL="457200">
              <a:lnSpc>
                <a:spcPct val="150000"/>
              </a:lnSpc>
              <a:spcAft>
                <a:spcPts val="1000"/>
              </a:spcAft>
            </a:pPr>
            <a:r>
              <a:rPr lang="uk-UA" b="1" i="1" dirty="0">
                <a:latin typeface="Times New Roman"/>
                <a:ea typeface="Calibri"/>
                <a:cs typeface="Times New Roman"/>
              </a:rPr>
              <a:t> </a:t>
            </a:r>
            <a:endParaRPr lang="uk-UA" sz="2000" dirty="0">
              <a:latin typeface="Calibri"/>
              <a:ea typeface="Calibri"/>
              <a:cs typeface="Times New Roman"/>
            </a:endParaRPr>
          </a:p>
          <a:p>
            <a:endParaRPr lang="uk-UA" dirty="0"/>
          </a:p>
        </p:txBody>
      </p:sp>
    </p:spTree>
    <p:extLst>
      <p:ext uri="{BB962C8B-B14F-4D97-AF65-F5344CB8AC3E}">
        <p14:creationId xmlns:p14="http://schemas.microsoft.com/office/powerpoint/2010/main" val="9263257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19</TotalTime>
  <Words>2376</Words>
  <Application>Microsoft Office PowerPoint</Application>
  <PresentationFormat>Экран (4:3)</PresentationFormat>
  <Paragraphs>175</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Аспект</vt:lpstr>
      <vt:lpstr>Конфлікти в міжособистісному спілкуванні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vt:lpstr>
      <vt:lpstr>.</vt:lpstr>
      <vt:lpstr>.</vt:lpstr>
      <vt:lpst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Конфлікти в міжособистісному спілкуванні</dc:title>
  <dc:creator>werty</dc:creator>
  <cp:lastModifiedBy>werty</cp:lastModifiedBy>
  <cp:revision>3</cp:revision>
  <dcterms:created xsi:type="dcterms:W3CDTF">2020-09-30T12:25:39Z</dcterms:created>
  <dcterms:modified xsi:type="dcterms:W3CDTF">2020-10-01T08:33:09Z</dcterms:modified>
</cp:coreProperties>
</file>