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39"/>
  </p:notesMasterIdLst>
  <p:handoutMasterIdLst>
    <p:handoutMasterId r:id="rId40"/>
  </p:handoutMasterIdLst>
  <p:sldIdLst>
    <p:sldId id="266" r:id="rId5"/>
    <p:sldId id="265" r:id="rId6"/>
    <p:sldId id="297" r:id="rId7"/>
    <p:sldId id="296" r:id="rId8"/>
    <p:sldId id="267" r:id="rId9"/>
    <p:sldId id="268" r:id="rId10"/>
    <p:sldId id="269" r:id="rId11"/>
    <p:sldId id="271" r:id="rId12"/>
    <p:sldId id="270" r:id="rId13"/>
    <p:sldId id="298" r:id="rId14"/>
    <p:sldId id="273" r:id="rId15"/>
    <p:sldId id="29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2" r:id="rId27"/>
    <p:sldId id="285" r:id="rId28"/>
    <p:sldId id="286" r:id="rId29"/>
    <p:sldId id="287" r:id="rId30"/>
    <p:sldId id="289" r:id="rId31"/>
    <p:sldId id="288" r:id="rId32"/>
    <p:sldId id="300" r:id="rId33"/>
    <p:sldId id="301" r:id="rId34"/>
    <p:sldId id="292" r:id="rId35"/>
    <p:sldId id="290" r:id="rId36"/>
    <p:sldId id="291" r:id="rId37"/>
    <p:sldId id="294" r:id="rId3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BD8"/>
    <a:srgbClr val="B71E42"/>
    <a:srgbClr val="E2DED9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79832-1690-433C-B1A2-B364B46420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148D6B7-1C90-4CEB-8873-17B2BBA4C592}">
      <dgm:prSet phldrT="[Текст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Лаконічні,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змістовні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чітко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сформульовані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висловлювання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вляють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досить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сильне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враження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оточення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66BD4C3-8B6A-4376-92DF-F5F6B8D81CBB}" type="parTrans" cxnId="{B4D2E145-49CD-4427-9574-7C5FF65832C8}">
      <dgm:prSet/>
      <dgm:spPr/>
      <dgm:t>
        <a:bodyPr/>
        <a:lstStyle/>
        <a:p>
          <a:endParaRPr lang="uk-UA"/>
        </a:p>
      </dgm:t>
    </dgm:pt>
    <dgm:pt modelId="{D5B1610F-44F8-47A0-93BF-0BF3D6B0430C}" type="sibTrans" cxnId="{B4D2E145-49CD-4427-9574-7C5FF65832C8}">
      <dgm:prSet/>
      <dgm:spPr/>
      <dgm:t>
        <a:bodyPr/>
        <a:lstStyle/>
        <a:p>
          <a:endParaRPr lang="uk-UA"/>
        </a:p>
      </dgm:t>
    </dgm:pt>
    <dgm:pt modelId="{DF0292BA-B6BF-4B6B-AB13-81BB7C30FBFF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Щ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бути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успішним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(лідером нації)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потрібно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вміти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чітко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продемонструвати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бачення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ситуації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стратегію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пояснити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причини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F3E84-75D2-40D5-BA3E-090A6A09D88A}" type="parTrans" cxnId="{3E6D0730-E49F-4654-B159-3A0841A16B57}">
      <dgm:prSet/>
      <dgm:spPr/>
      <dgm:t>
        <a:bodyPr/>
        <a:lstStyle/>
        <a:p>
          <a:endParaRPr lang="uk-UA"/>
        </a:p>
      </dgm:t>
    </dgm:pt>
    <dgm:pt modelId="{3E2F7918-5A56-4C65-AF0A-1B2D96D956C1}" type="sibTrans" cxnId="{3E6D0730-E49F-4654-B159-3A0841A16B57}">
      <dgm:prSet/>
      <dgm:spPr/>
      <dgm:t>
        <a:bodyPr/>
        <a:lstStyle/>
        <a:p>
          <a:endParaRPr lang="uk-UA"/>
        </a:p>
      </dgm:t>
    </dgm:pt>
    <dgm:pt modelId="{21416D84-AB64-41A4-9C36-50714FC3A2A1}">
      <dgm:prSet custT="1"/>
      <dgm:spPr/>
      <dgm:t>
        <a:bodyPr/>
        <a:lstStyle/>
        <a:p>
          <a:r>
            <a:rPr lang="uk-UA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еталі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будь-якої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промови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оточення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швидко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забуває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враження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зберігатися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достатньо</a:t>
          </a:r>
          <a:r>
            <a:rPr lang="en-US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довго</a:t>
          </a:r>
          <a:r>
            <a:rPr lang="uk-UA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(приклад </a:t>
          </a:r>
          <a:r>
            <a:rPr lang="uk-UA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Р.Рейгана</a:t>
          </a:r>
          <a:r>
            <a:rPr lang="uk-UA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uk-UA" sz="2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</a:t>
          </a:r>
          <a:r>
            <a:rPr lang="uk-UA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Буша-молодшого).</a:t>
          </a:r>
          <a:endParaRPr lang="uk-UA" sz="1400" dirty="0"/>
        </a:p>
      </dgm:t>
    </dgm:pt>
    <dgm:pt modelId="{CA427CE5-CE0D-41E9-BFB4-EEE8AB74A1C0}" type="parTrans" cxnId="{A6B12A1A-F957-4DA9-94CF-4D8DA89DF9CB}">
      <dgm:prSet/>
      <dgm:spPr/>
      <dgm:t>
        <a:bodyPr/>
        <a:lstStyle/>
        <a:p>
          <a:endParaRPr lang="uk-UA"/>
        </a:p>
      </dgm:t>
    </dgm:pt>
    <dgm:pt modelId="{7A8FE0B5-EA76-46AF-92EA-536E6A0363C3}" type="sibTrans" cxnId="{A6B12A1A-F957-4DA9-94CF-4D8DA89DF9CB}">
      <dgm:prSet/>
      <dgm:spPr/>
      <dgm:t>
        <a:bodyPr/>
        <a:lstStyle/>
        <a:p>
          <a:endParaRPr lang="uk-UA"/>
        </a:p>
      </dgm:t>
    </dgm:pt>
    <dgm:pt modelId="{3BF25650-569F-48BD-981B-FE044CB7D99E}" type="pres">
      <dgm:prSet presAssocID="{E5079832-1690-433C-B1A2-B364B4642057}" presName="compositeShape" presStyleCnt="0">
        <dgm:presLayoutVars>
          <dgm:dir/>
          <dgm:resizeHandles/>
        </dgm:presLayoutVars>
      </dgm:prSet>
      <dgm:spPr/>
    </dgm:pt>
    <dgm:pt modelId="{F2D31F99-ABC7-45B0-95E0-57CBE70661D7}" type="pres">
      <dgm:prSet presAssocID="{E5079832-1690-433C-B1A2-B364B4642057}" presName="pyramid" presStyleLbl="node1" presStyleIdx="0" presStyleCnt="1"/>
      <dgm:spPr/>
    </dgm:pt>
    <dgm:pt modelId="{3561E5B3-EB3A-4FA5-8D95-FE220CF235B6}" type="pres">
      <dgm:prSet presAssocID="{E5079832-1690-433C-B1A2-B364B4642057}" presName="theList" presStyleCnt="0"/>
      <dgm:spPr/>
    </dgm:pt>
    <dgm:pt modelId="{98BDEDEF-A6F8-46CC-A64C-A7FFF9A9E481}" type="pres">
      <dgm:prSet presAssocID="{21416D84-AB64-41A4-9C36-50714FC3A2A1}" presName="aNode" presStyleLbl="fgAcc1" presStyleIdx="0" presStyleCnt="3" custScaleX="262721" custScaleY="93963" custLinFactNeighborX="60604" custLinFactNeighborY="-90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C717A5-EA36-4BEC-902B-718651BC039E}" type="pres">
      <dgm:prSet presAssocID="{21416D84-AB64-41A4-9C36-50714FC3A2A1}" presName="aSpace" presStyleCnt="0"/>
      <dgm:spPr/>
    </dgm:pt>
    <dgm:pt modelId="{707477AB-5857-4A8A-AFB6-42CDC9F281F6}" type="pres">
      <dgm:prSet presAssocID="{5148D6B7-1C90-4CEB-8873-17B2BBA4C592}" presName="aNode" presStyleLbl="fgAcc1" presStyleIdx="1" presStyleCnt="3" custScaleX="309754" custScaleY="87986" custLinFactNeighborX="22578" custLinFactNeighborY="349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C13F9B-E351-4078-96DA-FC86DF4D2352}" type="pres">
      <dgm:prSet presAssocID="{5148D6B7-1C90-4CEB-8873-17B2BBA4C592}" presName="aSpace" presStyleCnt="0"/>
      <dgm:spPr/>
    </dgm:pt>
    <dgm:pt modelId="{476790AB-05FA-43F7-8207-B5FC0C1BCAA8}" type="pres">
      <dgm:prSet presAssocID="{DF0292BA-B6BF-4B6B-AB13-81BB7C30FBFF}" presName="aNode" presStyleLbl="fgAcc1" presStyleIdx="2" presStyleCnt="3" custScaleX="350156" custLinFactY="1710" custLinFactNeighborX="2377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A5F239-BADC-4975-A32B-99054E9D1B77}" type="pres">
      <dgm:prSet presAssocID="{DF0292BA-B6BF-4B6B-AB13-81BB7C30FBFF}" presName="aSpace" presStyleCnt="0"/>
      <dgm:spPr/>
    </dgm:pt>
  </dgm:ptLst>
  <dgm:cxnLst>
    <dgm:cxn modelId="{3E6D0730-E49F-4654-B159-3A0841A16B57}" srcId="{E5079832-1690-433C-B1A2-B364B4642057}" destId="{DF0292BA-B6BF-4B6B-AB13-81BB7C30FBFF}" srcOrd="2" destOrd="0" parTransId="{E66F3E84-75D2-40D5-BA3E-090A6A09D88A}" sibTransId="{3E2F7918-5A56-4C65-AF0A-1B2D96D956C1}"/>
    <dgm:cxn modelId="{3EA16252-4D81-49CA-91A0-DF90094BBFFF}" type="presOf" srcId="{5148D6B7-1C90-4CEB-8873-17B2BBA4C592}" destId="{707477AB-5857-4A8A-AFB6-42CDC9F281F6}" srcOrd="0" destOrd="0" presId="urn:microsoft.com/office/officeart/2005/8/layout/pyramid2"/>
    <dgm:cxn modelId="{A660A4A5-4E51-4C44-A552-53428B611D25}" type="presOf" srcId="{E5079832-1690-433C-B1A2-B364B4642057}" destId="{3BF25650-569F-48BD-981B-FE044CB7D99E}" srcOrd="0" destOrd="0" presId="urn:microsoft.com/office/officeart/2005/8/layout/pyramid2"/>
    <dgm:cxn modelId="{A6B12A1A-F957-4DA9-94CF-4D8DA89DF9CB}" srcId="{E5079832-1690-433C-B1A2-B364B4642057}" destId="{21416D84-AB64-41A4-9C36-50714FC3A2A1}" srcOrd="0" destOrd="0" parTransId="{CA427CE5-CE0D-41E9-BFB4-EEE8AB74A1C0}" sibTransId="{7A8FE0B5-EA76-46AF-92EA-536E6A0363C3}"/>
    <dgm:cxn modelId="{B4D2E145-49CD-4427-9574-7C5FF65832C8}" srcId="{E5079832-1690-433C-B1A2-B364B4642057}" destId="{5148D6B7-1C90-4CEB-8873-17B2BBA4C592}" srcOrd="1" destOrd="0" parTransId="{266BD4C3-8B6A-4376-92DF-F5F6B8D81CBB}" sibTransId="{D5B1610F-44F8-47A0-93BF-0BF3D6B0430C}"/>
    <dgm:cxn modelId="{AA4EE862-736F-499B-ABCC-4A30431E84E9}" type="presOf" srcId="{DF0292BA-B6BF-4B6B-AB13-81BB7C30FBFF}" destId="{476790AB-05FA-43F7-8207-B5FC0C1BCAA8}" srcOrd="0" destOrd="0" presId="urn:microsoft.com/office/officeart/2005/8/layout/pyramid2"/>
    <dgm:cxn modelId="{1CDD63D1-D0B9-401C-A964-5C82A5AE5189}" type="presOf" srcId="{21416D84-AB64-41A4-9C36-50714FC3A2A1}" destId="{98BDEDEF-A6F8-46CC-A64C-A7FFF9A9E481}" srcOrd="0" destOrd="0" presId="urn:microsoft.com/office/officeart/2005/8/layout/pyramid2"/>
    <dgm:cxn modelId="{BA565C33-2197-43DA-8FCE-C40645CB98A8}" type="presParOf" srcId="{3BF25650-569F-48BD-981B-FE044CB7D99E}" destId="{F2D31F99-ABC7-45B0-95E0-57CBE70661D7}" srcOrd="0" destOrd="0" presId="urn:microsoft.com/office/officeart/2005/8/layout/pyramid2"/>
    <dgm:cxn modelId="{09D5BC0E-803E-4A30-884D-C7B02E3A7AD8}" type="presParOf" srcId="{3BF25650-569F-48BD-981B-FE044CB7D99E}" destId="{3561E5B3-EB3A-4FA5-8D95-FE220CF235B6}" srcOrd="1" destOrd="0" presId="urn:microsoft.com/office/officeart/2005/8/layout/pyramid2"/>
    <dgm:cxn modelId="{9BBA3D08-14E3-45E9-931F-AC5EC4829AA6}" type="presParOf" srcId="{3561E5B3-EB3A-4FA5-8D95-FE220CF235B6}" destId="{98BDEDEF-A6F8-46CC-A64C-A7FFF9A9E481}" srcOrd="0" destOrd="0" presId="urn:microsoft.com/office/officeart/2005/8/layout/pyramid2"/>
    <dgm:cxn modelId="{1045CEFC-EE13-461A-91BC-89B84C428936}" type="presParOf" srcId="{3561E5B3-EB3A-4FA5-8D95-FE220CF235B6}" destId="{F9C717A5-EA36-4BEC-902B-718651BC039E}" srcOrd="1" destOrd="0" presId="urn:microsoft.com/office/officeart/2005/8/layout/pyramid2"/>
    <dgm:cxn modelId="{81561B9B-35F9-4C3C-B941-BAC77C3936D2}" type="presParOf" srcId="{3561E5B3-EB3A-4FA5-8D95-FE220CF235B6}" destId="{707477AB-5857-4A8A-AFB6-42CDC9F281F6}" srcOrd="2" destOrd="0" presId="urn:microsoft.com/office/officeart/2005/8/layout/pyramid2"/>
    <dgm:cxn modelId="{C3DC5884-E439-4338-A311-B860E975AEE9}" type="presParOf" srcId="{3561E5B3-EB3A-4FA5-8D95-FE220CF235B6}" destId="{07C13F9B-E351-4078-96DA-FC86DF4D2352}" srcOrd="3" destOrd="0" presId="urn:microsoft.com/office/officeart/2005/8/layout/pyramid2"/>
    <dgm:cxn modelId="{7F8C0DCC-F2EB-429D-91BF-13D0C000C70B}" type="presParOf" srcId="{3561E5B3-EB3A-4FA5-8D95-FE220CF235B6}" destId="{476790AB-05FA-43F7-8207-B5FC0C1BCAA8}" srcOrd="4" destOrd="0" presId="urn:microsoft.com/office/officeart/2005/8/layout/pyramid2"/>
    <dgm:cxn modelId="{C6715502-1791-4A60-8DDC-3768BAD0A604}" type="presParOf" srcId="{3561E5B3-EB3A-4FA5-8D95-FE220CF235B6}" destId="{EEA5F239-BADC-4975-A32B-99054E9D1B7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0850F-C175-4E88-B93A-5F5F88F9FB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4E7AECC-94CB-402E-B168-EAF48EC173D7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1) Механізм обміну комунікативними ролями (механізм узяття </a:t>
          </a:r>
          <a:r>
            <a:rPr lang="uk-UA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реплікових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кроків)</a:t>
          </a:r>
        </a:p>
      </dgm:t>
    </dgm:pt>
    <dgm:pt modelId="{CCA43BF4-7709-4B98-9A3C-50E5DE2182C0}" type="parTrans" cxnId="{A152B2E5-6E3D-41C3-A1F5-C38A209A5328}">
      <dgm:prSet/>
      <dgm:spPr/>
      <dgm:t>
        <a:bodyPr/>
        <a:lstStyle/>
        <a:p>
          <a:endParaRPr lang="uk-UA"/>
        </a:p>
      </dgm:t>
    </dgm:pt>
    <dgm:pt modelId="{CB327C94-E31B-4A16-94FC-1E81BC68F0C2}" type="sibTrans" cxnId="{A152B2E5-6E3D-41C3-A1F5-C38A209A5328}">
      <dgm:prSet/>
      <dgm:spPr/>
      <dgm:t>
        <a:bodyPr/>
        <a:lstStyle/>
        <a:p>
          <a:endParaRPr lang="uk-UA"/>
        </a:p>
      </dgm:t>
    </dgm:pt>
    <dgm:pt modelId="{5EF95595-5887-4F78-85C7-F3C517EC9CB7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3) Механізм преференції (узгодження між компонентами суміжної пари)</a:t>
          </a:r>
        </a:p>
      </dgm:t>
    </dgm:pt>
    <dgm:pt modelId="{DC7A4D87-267C-46FE-B049-5677426FB703}" type="parTrans" cxnId="{23D3FBF3-1E66-4A24-97E7-27DD400E5A34}">
      <dgm:prSet/>
      <dgm:spPr/>
      <dgm:t>
        <a:bodyPr/>
        <a:lstStyle/>
        <a:p>
          <a:endParaRPr lang="uk-UA"/>
        </a:p>
      </dgm:t>
    </dgm:pt>
    <dgm:pt modelId="{F1EFC151-31D3-49A3-B434-B9DE43C8054D}" type="sibTrans" cxnId="{23D3FBF3-1E66-4A24-97E7-27DD400E5A34}">
      <dgm:prSet/>
      <dgm:spPr/>
      <dgm:t>
        <a:bodyPr/>
        <a:lstStyle/>
        <a:p>
          <a:endParaRPr lang="uk-UA"/>
        </a:p>
      </dgm:t>
    </dgm:pt>
    <dgm:pt modelId="{4DD3A8D0-E014-41E8-B131-CDA17DEFB98E}">
      <dgm:prSet phldrT="[Текст]" custT="1"/>
      <dgm:spPr/>
      <dgm:t>
        <a:bodyPr/>
        <a:lstStyle/>
        <a:p>
          <a:r>
            <a:rPr lang="uk-UA" sz="2400">
              <a:latin typeface="Times New Roman" panose="02020603050405020304" pitchFamily="18" charset="0"/>
              <a:cs typeface="Times New Roman" panose="02020603050405020304" pitchFamily="18" charset="0"/>
            </a:rPr>
            <a:t>4) Механізм усунення комунікативних проблем, пов’язаних із оперуванням мовним коду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552B7-D0E8-4B7D-92F8-01564E67E3D8}" type="parTrans" cxnId="{5D92C4E6-C3E6-46E6-9E3E-8488870E0EAE}">
      <dgm:prSet/>
      <dgm:spPr/>
      <dgm:t>
        <a:bodyPr/>
        <a:lstStyle/>
        <a:p>
          <a:endParaRPr lang="uk-UA"/>
        </a:p>
      </dgm:t>
    </dgm:pt>
    <dgm:pt modelId="{E78B3E35-4507-4702-B07B-D993BAC6CC67}" type="sibTrans" cxnId="{5D92C4E6-C3E6-46E6-9E3E-8488870E0EAE}">
      <dgm:prSet/>
      <dgm:spPr/>
      <dgm:t>
        <a:bodyPr/>
        <a:lstStyle/>
        <a:p>
          <a:endParaRPr lang="uk-UA"/>
        </a:p>
      </dgm:t>
    </dgm:pt>
    <dgm:pt modelId="{17D3D404-BD18-44B2-9CD4-4C15D12611BD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2) Механізм структурування розмови</a:t>
          </a:r>
        </a:p>
      </dgm:t>
    </dgm:pt>
    <dgm:pt modelId="{1D609F97-4909-4F1C-AF65-287F5B7348FD}" type="sibTrans" cxnId="{3A941AC5-CA55-4322-9674-E2B2E375D807}">
      <dgm:prSet/>
      <dgm:spPr/>
      <dgm:t>
        <a:bodyPr/>
        <a:lstStyle/>
        <a:p>
          <a:endParaRPr lang="uk-UA"/>
        </a:p>
      </dgm:t>
    </dgm:pt>
    <dgm:pt modelId="{F08729CF-3EF8-420F-AFAA-96893A490247}" type="parTrans" cxnId="{3A941AC5-CA55-4322-9674-E2B2E375D807}">
      <dgm:prSet/>
      <dgm:spPr/>
      <dgm:t>
        <a:bodyPr/>
        <a:lstStyle/>
        <a:p>
          <a:endParaRPr lang="uk-UA"/>
        </a:p>
      </dgm:t>
    </dgm:pt>
    <dgm:pt modelId="{03DEA401-63EC-488A-A742-C3B02953F8AC}" type="pres">
      <dgm:prSet presAssocID="{18B0850F-C175-4E88-B93A-5F5F88F9FB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5367451-090A-4B0F-A595-C6D29CCE9345}" type="pres">
      <dgm:prSet presAssocID="{14E7AECC-94CB-402E-B168-EAF48EC173D7}" presName="parentLin" presStyleCnt="0"/>
      <dgm:spPr/>
    </dgm:pt>
    <dgm:pt modelId="{A29F5C7F-0440-48E1-8280-22EBBEECE1F4}" type="pres">
      <dgm:prSet presAssocID="{14E7AECC-94CB-402E-B168-EAF48EC173D7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0198F847-5F1E-41FB-8FE7-D0CDD847C467}" type="pres">
      <dgm:prSet presAssocID="{14E7AECC-94CB-402E-B168-EAF48EC173D7}" presName="parentText" presStyleLbl="node1" presStyleIdx="0" presStyleCnt="4" custScaleX="136516" custScaleY="1752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2A7E3F-031F-44A4-ACD5-DE0EEBBE29DC}" type="pres">
      <dgm:prSet presAssocID="{14E7AECC-94CB-402E-B168-EAF48EC173D7}" presName="negativeSpace" presStyleCnt="0"/>
      <dgm:spPr/>
    </dgm:pt>
    <dgm:pt modelId="{B6502B07-B31A-48D0-9025-EDDAEB5AAB31}" type="pres">
      <dgm:prSet presAssocID="{14E7AECC-94CB-402E-B168-EAF48EC173D7}" presName="childText" presStyleLbl="conFgAcc1" presStyleIdx="0" presStyleCnt="4">
        <dgm:presLayoutVars>
          <dgm:bulletEnabled val="1"/>
        </dgm:presLayoutVars>
      </dgm:prSet>
      <dgm:spPr/>
    </dgm:pt>
    <dgm:pt modelId="{A06E038B-B4FF-405C-8204-05F6C09CD647}" type="pres">
      <dgm:prSet presAssocID="{CB327C94-E31B-4A16-94FC-1E81BC68F0C2}" presName="spaceBetweenRectangles" presStyleCnt="0"/>
      <dgm:spPr/>
    </dgm:pt>
    <dgm:pt modelId="{9429E0F8-0712-4ED2-9D31-63932EEC8BA8}" type="pres">
      <dgm:prSet presAssocID="{17D3D404-BD18-44B2-9CD4-4C15D12611BD}" presName="parentLin" presStyleCnt="0"/>
      <dgm:spPr/>
    </dgm:pt>
    <dgm:pt modelId="{CEDC0E1E-8375-453F-AA6A-D7CEE76F767C}" type="pres">
      <dgm:prSet presAssocID="{17D3D404-BD18-44B2-9CD4-4C15D12611BD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42FC6965-10AE-44C8-808B-A2FB48BD34DE}" type="pres">
      <dgm:prSet presAssocID="{17D3D404-BD18-44B2-9CD4-4C15D12611BD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98F766-7517-4E55-B493-2CADAA00EDC2}" type="pres">
      <dgm:prSet presAssocID="{17D3D404-BD18-44B2-9CD4-4C15D12611BD}" presName="negativeSpace" presStyleCnt="0"/>
      <dgm:spPr/>
    </dgm:pt>
    <dgm:pt modelId="{2D41E4BA-3DE8-4A45-AF1E-983DA462764F}" type="pres">
      <dgm:prSet presAssocID="{17D3D404-BD18-44B2-9CD4-4C15D12611BD}" presName="childText" presStyleLbl="conFgAcc1" presStyleIdx="1" presStyleCnt="4">
        <dgm:presLayoutVars>
          <dgm:bulletEnabled val="1"/>
        </dgm:presLayoutVars>
      </dgm:prSet>
      <dgm:spPr/>
    </dgm:pt>
    <dgm:pt modelId="{F7ACF2E6-52C1-4553-AEDC-1D4C247ECF94}" type="pres">
      <dgm:prSet presAssocID="{1D609F97-4909-4F1C-AF65-287F5B7348FD}" presName="spaceBetweenRectangles" presStyleCnt="0"/>
      <dgm:spPr/>
    </dgm:pt>
    <dgm:pt modelId="{38EA60D6-1C62-4ED2-AE83-4501CC7CB19E}" type="pres">
      <dgm:prSet presAssocID="{5EF95595-5887-4F78-85C7-F3C517EC9CB7}" presName="parentLin" presStyleCnt="0"/>
      <dgm:spPr/>
    </dgm:pt>
    <dgm:pt modelId="{D45151C6-665D-484A-A094-16D08A52D7AD}" type="pres">
      <dgm:prSet presAssocID="{5EF95595-5887-4F78-85C7-F3C517EC9CB7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F03459ED-A6B7-4D86-8F17-4F157552471E}" type="pres">
      <dgm:prSet presAssocID="{5EF95595-5887-4F78-85C7-F3C517EC9CB7}" presName="parentText" presStyleLbl="node1" presStyleIdx="2" presStyleCnt="4" custScaleX="142857" custScaleY="12918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174EC5-AE42-44DF-9D42-76BF4AC71563}" type="pres">
      <dgm:prSet presAssocID="{5EF95595-5887-4F78-85C7-F3C517EC9CB7}" presName="negativeSpace" presStyleCnt="0"/>
      <dgm:spPr/>
    </dgm:pt>
    <dgm:pt modelId="{3D7D08C0-C262-42BB-BF09-0934C17DBC04}" type="pres">
      <dgm:prSet presAssocID="{5EF95595-5887-4F78-85C7-F3C517EC9CB7}" presName="childText" presStyleLbl="conFgAcc1" presStyleIdx="2" presStyleCnt="4">
        <dgm:presLayoutVars>
          <dgm:bulletEnabled val="1"/>
        </dgm:presLayoutVars>
      </dgm:prSet>
      <dgm:spPr/>
    </dgm:pt>
    <dgm:pt modelId="{D2AF056E-3EA9-46AC-ABC8-58D783A49A21}" type="pres">
      <dgm:prSet presAssocID="{F1EFC151-31D3-49A3-B434-B9DE43C8054D}" presName="spaceBetweenRectangles" presStyleCnt="0"/>
      <dgm:spPr/>
    </dgm:pt>
    <dgm:pt modelId="{69BA261C-FE06-481F-8772-CC2DB663BA9E}" type="pres">
      <dgm:prSet presAssocID="{4DD3A8D0-E014-41E8-B131-CDA17DEFB98E}" presName="parentLin" presStyleCnt="0"/>
      <dgm:spPr/>
    </dgm:pt>
    <dgm:pt modelId="{F468CA03-4247-4B30-A930-D3EC89533207}" type="pres">
      <dgm:prSet presAssocID="{4DD3A8D0-E014-41E8-B131-CDA17DEFB98E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04CE9678-2B57-40DC-8A3E-6E3CD17F2332}" type="pres">
      <dgm:prSet presAssocID="{4DD3A8D0-E014-41E8-B131-CDA17DEFB98E}" presName="parentText" presStyleLbl="node1" presStyleIdx="3" presStyleCnt="4" custScaleX="142857" custScaleY="16671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6735AB-2475-4382-A4C7-B5C0987E6679}" type="pres">
      <dgm:prSet presAssocID="{4DD3A8D0-E014-41E8-B131-CDA17DEFB98E}" presName="negativeSpace" presStyleCnt="0"/>
      <dgm:spPr/>
    </dgm:pt>
    <dgm:pt modelId="{CCE4BAAA-9366-4799-9D13-DAA407B89F51}" type="pres">
      <dgm:prSet presAssocID="{4DD3A8D0-E014-41E8-B131-CDA17DEFB98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3D3FBF3-1E66-4A24-97E7-27DD400E5A34}" srcId="{18B0850F-C175-4E88-B93A-5F5F88F9FBFF}" destId="{5EF95595-5887-4F78-85C7-F3C517EC9CB7}" srcOrd="2" destOrd="0" parTransId="{DC7A4D87-267C-46FE-B049-5677426FB703}" sibTransId="{F1EFC151-31D3-49A3-B434-B9DE43C8054D}"/>
    <dgm:cxn modelId="{9CC022D3-0C06-4B88-B335-60A27D956AAF}" type="presOf" srcId="{5EF95595-5887-4F78-85C7-F3C517EC9CB7}" destId="{F03459ED-A6B7-4D86-8F17-4F157552471E}" srcOrd="1" destOrd="0" presId="urn:microsoft.com/office/officeart/2005/8/layout/list1"/>
    <dgm:cxn modelId="{9843CCD2-C4C0-468A-AE5E-C49A1DA873F0}" type="presOf" srcId="{5EF95595-5887-4F78-85C7-F3C517EC9CB7}" destId="{D45151C6-665D-484A-A094-16D08A52D7AD}" srcOrd="0" destOrd="0" presId="urn:microsoft.com/office/officeart/2005/8/layout/list1"/>
    <dgm:cxn modelId="{3A941AC5-CA55-4322-9674-E2B2E375D807}" srcId="{18B0850F-C175-4E88-B93A-5F5F88F9FBFF}" destId="{17D3D404-BD18-44B2-9CD4-4C15D12611BD}" srcOrd="1" destOrd="0" parTransId="{F08729CF-3EF8-420F-AFAA-96893A490247}" sibTransId="{1D609F97-4909-4F1C-AF65-287F5B7348FD}"/>
    <dgm:cxn modelId="{5D92C4E6-C3E6-46E6-9E3E-8488870E0EAE}" srcId="{18B0850F-C175-4E88-B93A-5F5F88F9FBFF}" destId="{4DD3A8D0-E014-41E8-B131-CDA17DEFB98E}" srcOrd="3" destOrd="0" parTransId="{48E552B7-D0E8-4B7D-92F8-01564E67E3D8}" sibTransId="{E78B3E35-4507-4702-B07B-D993BAC6CC67}"/>
    <dgm:cxn modelId="{DE2FF220-3A17-44CE-94A9-7DDA7B455D81}" type="presOf" srcId="{4DD3A8D0-E014-41E8-B131-CDA17DEFB98E}" destId="{04CE9678-2B57-40DC-8A3E-6E3CD17F2332}" srcOrd="1" destOrd="0" presId="urn:microsoft.com/office/officeart/2005/8/layout/list1"/>
    <dgm:cxn modelId="{2D5080EA-CA02-475D-8AE3-7C40215DBDE2}" type="presOf" srcId="{14E7AECC-94CB-402E-B168-EAF48EC173D7}" destId="{A29F5C7F-0440-48E1-8280-22EBBEECE1F4}" srcOrd="0" destOrd="0" presId="urn:microsoft.com/office/officeart/2005/8/layout/list1"/>
    <dgm:cxn modelId="{3EAC5B11-4DB9-43CF-AC45-23A0C063C714}" type="presOf" srcId="{4DD3A8D0-E014-41E8-B131-CDA17DEFB98E}" destId="{F468CA03-4247-4B30-A930-D3EC89533207}" srcOrd="0" destOrd="0" presId="urn:microsoft.com/office/officeart/2005/8/layout/list1"/>
    <dgm:cxn modelId="{A152B2E5-6E3D-41C3-A1F5-C38A209A5328}" srcId="{18B0850F-C175-4E88-B93A-5F5F88F9FBFF}" destId="{14E7AECC-94CB-402E-B168-EAF48EC173D7}" srcOrd="0" destOrd="0" parTransId="{CCA43BF4-7709-4B98-9A3C-50E5DE2182C0}" sibTransId="{CB327C94-E31B-4A16-94FC-1E81BC68F0C2}"/>
    <dgm:cxn modelId="{14AD38D7-0AF9-471D-B60F-2F38F9E1BD08}" type="presOf" srcId="{17D3D404-BD18-44B2-9CD4-4C15D12611BD}" destId="{CEDC0E1E-8375-453F-AA6A-D7CEE76F767C}" srcOrd="0" destOrd="0" presId="urn:microsoft.com/office/officeart/2005/8/layout/list1"/>
    <dgm:cxn modelId="{9826A184-57E3-4FC1-A8C1-1048BAAB9A1D}" type="presOf" srcId="{17D3D404-BD18-44B2-9CD4-4C15D12611BD}" destId="{42FC6965-10AE-44C8-808B-A2FB48BD34DE}" srcOrd="1" destOrd="0" presId="urn:microsoft.com/office/officeart/2005/8/layout/list1"/>
    <dgm:cxn modelId="{3F73432C-08C9-4E43-9FC9-40F0EA062EFC}" type="presOf" srcId="{18B0850F-C175-4E88-B93A-5F5F88F9FBFF}" destId="{03DEA401-63EC-488A-A742-C3B02953F8AC}" srcOrd="0" destOrd="0" presId="urn:microsoft.com/office/officeart/2005/8/layout/list1"/>
    <dgm:cxn modelId="{CEDF92E6-CD8F-4F7B-A6B5-51A2180E12E2}" type="presOf" srcId="{14E7AECC-94CB-402E-B168-EAF48EC173D7}" destId="{0198F847-5F1E-41FB-8FE7-D0CDD847C467}" srcOrd="1" destOrd="0" presId="urn:microsoft.com/office/officeart/2005/8/layout/list1"/>
    <dgm:cxn modelId="{75864B8C-152B-486E-869C-AE8C9330175C}" type="presParOf" srcId="{03DEA401-63EC-488A-A742-C3B02953F8AC}" destId="{15367451-090A-4B0F-A595-C6D29CCE9345}" srcOrd="0" destOrd="0" presId="urn:microsoft.com/office/officeart/2005/8/layout/list1"/>
    <dgm:cxn modelId="{470485A0-CC28-4D5F-A76B-3BDF7EBC2C49}" type="presParOf" srcId="{15367451-090A-4B0F-A595-C6D29CCE9345}" destId="{A29F5C7F-0440-48E1-8280-22EBBEECE1F4}" srcOrd="0" destOrd="0" presId="urn:microsoft.com/office/officeart/2005/8/layout/list1"/>
    <dgm:cxn modelId="{EDD10764-3ACA-4E27-8D0D-327FEA9C190F}" type="presParOf" srcId="{15367451-090A-4B0F-A595-C6D29CCE9345}" destId="{0198F847-5F1E-41FB-8FE7-D0CDD847C467}" srcOrd="1" destOrd="0" presId="urn:microsoft.com/office/officeart/2005/8/layout/list1"/>
    <dgm:cxn modelId="{C9420853-BD1D-47B8-80ED-0DCCF9AD5030}" type="presParOf" srcId="{03DEA401-63EC-488A-A742-C3B02953F8AC}" destId="{A12A7E3F-031F-44A4-ACD5-DE0EEBBE29DC}" srcOrd="1" destOrd="0" presId="urn:microsoft.com/office/officeart/2005/8/layout/list1"/>
    <dgm:cxn modelId="{9B918EB9-A3A6-47F4-99A6-36BEEECC83BA}" type="presParOf" srcId="{03DEA401-63EC-488A-A742-C3B02953F8AC}" destId="{B6502B07-B31A-48D0-9025-EDDAEB5AAB31}" srcOrd="2" destOrd="0" presId="urn:microsoft.com/office/officeart/2005/8/layout/list1"/>
    <dgm:cxn modelId="{8CFAB7A4-8DE7-44EB-9070-3105FB39A7EE}" type="presParOf" srcId="{03DEA401-63EC-488A-A742-C3B02953F8AC}" destId="{A06E038B-B4FF-405C-8204-05F6C09CD647}" srcOrd="3" destOrd="0" presId="urn:microsoft.com/office/officeart/2005/8/layout/list1"/>
    <dgm:cxn modelId="{69B48BF0-C899-4787-9AEB-260FF649B2C7}" type="presParOf" srcId="{03DEA401-63EC-488A-A742-C3B02953F8AC}" destId="{9429E0F8-0712-4ED2-9D31-63932EEC8BA8}" srcOrd="4" destOrd="0" presId="urn:microsoft.com/office/officeart/2005/8/layout/list1"/>
    <dgm:cxn modelId="{C9683158-F9AE-4487-9F49-295F97B676B7}" type="presParOf" srcId="{9429E0F8-0712-4ED2-9D31-63932EEC8BA8}" destId="{CEDC0E1E-8375-453F-AA6A-D7CEE76F767C}" srcOrd="0" destOrd="0" presId="urn:microsoft.com/office/officeart/2005/8/layout/list1"/>
    <dgm:cxn modelId="{F57F02FE-2F98-44AE-9A4F-E6B267F69D42}" type="presParOf" srcId="{9429E0F8-0712-4ED2-9D31-63932EEC8BA8}" destId="{42FC6965-10AE-44C8-808B-A2FB48BD34DE}" srcOrd="1" destOrd="0" presId="urn:microsoft.com/office/officeart/2005/8/layout/list1"/>
    <dgm:cxn modelId="{F5AA8FA9-6625-4526-B9D9-6D13F3D1A308}" type="presParOf" srcId="{03DEA401-63EC-488A-A742-C3B02953F8AC}" destId="{1598F766-7517-4E55-B493-2CADAA00EDC2}" srcOrd="5" destOrd="0" presId="urn:microsoft.com/office/officeart/2005/8/layout/list1"/>
    <dgm:cxn modelId="{4C031430-1640-47EB-8ECA-37B1DB33E662}" type="presParOf" srcId="{03DEA401-63EC-488A-A742-C3B02953F8AC}" destId="{2D41E4BA-3DE8-4A45-AF1E-983DA462764F}" srcOrd="6" destOrd="0" presId="urn:microsoft.com/office/officeart/2005/8/layout/list1"/>
    <dgm:cxn modelId="{0811D1ED-0CBC-4B30-80AB-DC56C5273C41}" type="presParOf" srcId="{03DEA401-63EC-488A-A742-C3B02953F8AC}" destId="{F7ACF2E6-52C1-4553-AEDC-1D4C247ECF94}" srcOrd="7" destOrd="0" presId="urn:microsoft.com/office/officeart/2005/8/layout/list1"/>
    <dgm:cxn modelId="{90B30D44-5499-4893-A146-9BB7DAF3ECBC}" type="presParOf" srcId="{03DEA401-63EC-488A-A742-C3B02953F8AC}" destId="{38EA60D6-1C62-4ED2-AE83-4501CC7CB19E}" srcOrd="8" destOrd="0" presId="urn:microsoft.com/office/officeart/2005/8/layout/list1"/>
    <dgm:cxn modelId="{E65BC1A7-8D53-4BE6-B250-2332BFC1A7C0}" type="presParOf" srcId="{38EA60D6-1C62-4ED2-AE83-4501CC7CB19E}" destId="{D45151C6-665D-484A-A094-16D08A52D7AD}" srcOrd="0" destOrd="0" presId="urn:microsoft.com/office/officeart/2005/8/layout/list1"/>
    <dgm:cxn modelId="{698CCF2F-B316-4F42-838B-F982F9E1D837}" type="presParOf" srcId="{38EA60D6-1C62-4ED2-AE83-4501CC7CB19E}" destId="{F03459ED-A6B7-4D86-8F17-4F157552471E}" srcOrd="1" destOrd="0" presId="urn:microsoft.com/office/officeart/2005/8/layout/list1"/>
    <dgm:cxn modelId="{824C31E4-8058-478D-A7EF-7408C874F15F}" type="presParOf" srcId="{03DEA401-63EC-488A-A742-C3B02953F8AC}" destId="{E8174EC5-AE42-44DF-9D42-76BF4AC71563}" srcOrd="9" destOrd="0" presId="urn:microsoft.com/office/officeart/2005/8/layout/list1"/>
    <dgm:cxn modelId="{AE2371E4-BE32-479B-908F-ADE432C8066D}" type="presParOf" srcId="{03DEA401-63EC-488A-A742-C3B02953F8AC}" destId="{3D7D08C0-C262-42BB-BF09-0934C17DBC04}" srcOrd="10" destOrd="0" presId="urn:microsoft.com/office/officeart/2005/8/layout/list1"/>
    <dgm:cxn modelId="{73EDADA5-A726-4E43-AEE3-02BB6A3869DD}" type="presParOf" srcId="{03DEA401-63EC-488A-A742-C3B02953F8AC}" destId="{D2AF056E-3EA9-46AC-ABC8-58D783A49A21}" srcOrd="11" destOrd="0" presId="urn:microsoft.com/office/officeart/2005/8/layout/list1"/>
    <dgm:cxn modelId="{DC33857D-FB19-4668-B9A6-9B7EF1122110}" type="presParOf" srcId="{03DEA401-63EC-488A-A742-C3B02953F8AC}" destId="{69BA261C-FE06-481F-8772-CC2DB663BA9E}" srcOrd="12" destOrd="0" presId="urn:microsoft.com/office/officeart/2005/8/layout/list1"/>
    <dgm:cxn modelId="{E5BF82D9-18D8-4228-94F7-1825432C7005}" type="presParOf" srcId="{69BA261C-FE06-481F-8772-CC2DB663BA9E}" destId="{F468CA03-4247-4B30-A930-D3EC89533207}" srcOrd="0" destOrd="0" presId="urn:microsoft.com/office/officeart/2005/8/layout/list1"/>
    <dgm:cxn modelId="{84F02CFD-0595-4305-BA8A-93E0786E81BA}" type="presParOf" srcId="{69BA261C-FE06-481F-8772-CC2DB663BA9E}" destId="{04CE9678-2B57-40DC-8A3E-6E3CD17F2332}" srcOrd="1" destOrd="0" presId="urn:microsoft.com/office/officeart/2005/8/layout/list1"/>
    <dgm:cxn modelId="{8A4F1E9C-2C72-43E6-B98E-A2CAF08359D2}" type="presParOf" srcId="{03DEA401-63EC-488A-A742-C3B02953F8AC}" destId="{9A6735AB-2475-4382-A4C7-B5C0987E6679}" srcOrd="13" destOrd="0" presId="urn:microsoft.com/office/officeart/2005/8/layout/list1"/>
    <dgm:cxn modelId="{5132BEB1-501A-43EA-A4BC-4AFE200EFF39}" type="presParOf" srcId="{03DEA401-63EC-488A-A742-C3B02953F8AC}" destId="{CCE4BAAA-9366-4799-9D13-DAA407B89F5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31F99-ABC7-45B0-95E0-57CBE70661D7}">
      <dsp:nvSpPr>
        <dsp:cNvPr id="0" name=""/>
        <dsp:cNvSpPr/>
      </dsp:nvSpPr>
      <dsp:spPr>
        <a:xfrm>
          <a:off x="1655861" y="0"/>
          <a:ext cx="5002124" cy="50021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DEDEF-A6F8-46CC-A64C-A7FFF9A9E481}">
      <dsp:nvSpPr>
        <dsp:cNvPr id="0" name=""/>
        <dsp:cNvSpPr/>
      </dsp:nvSpPr>
      <dsp:spPr>
        <a:xfrm>
          <a:off x="3023168" y="486352"/>
          <a:ext cx="8542059" cy="11768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еталі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будь-якої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промови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оточення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швидко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забуває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враження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зберігатися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достатньо</a:t>
          </a:r>
          <a:r>
            <a:rPr lang="en-US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довго</a:t>
          </a:r>
          <a:r>
            <a:rPr lang="uk-UA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(приклад </a:t>
          </a:r>
          <a:r>
            <a:rPr lang="uk-UA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Р.Рейгана</a:t>
          </a:r>
          <a:r>
            <a:rPr lang="uk-UA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uk-UA" sz="2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</a:t>
          </a:r>
          <a:r>
            <a:rPr lang="uk-UA" sz="2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Буша-молодшого).</a:t>
          </a:r>
          <a:endParaRPr lang="uk-UA" sz="1400" kern="1200" dirty="0"/>
        </a:p>
      </dsp:txBody>
      <dsp:txXfrm>
        <a:off x="3080618" y="543802"/>
        <a:ext cx="8427159" cy="1061972"/>
      </dsp:txXfrm>
    </dsp:sp>
    <dsp:sp modelId="{707477AB-5857-4A8A-AFB6-42CDC9F281F6}">
      <dsp:nvSpPr>
        <dsp:cNvPr id="0" name=""/>
        <dsp:cNvSpPr/>
      </dsp:nvSpPr>
      <dsp:spPr>
        <a:xfrm>
          <a:off x="1481069" y="1888729"/>
          <a:ext cx="10071281" cy="11020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Лаконічні,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змістовні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чітко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сформульовані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висловлювання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спра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вляють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досить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сильне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враження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оточення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534865" y="1942525"/>
        <a:ext cx="9963689" cy="994419"/>
      </dsp:txXfrm>
    </dsp:sp>
    <dsp:sp modelId="{476790AB-05FA-43F7-8207-B5FC0C1BCAA8}">
      <dsp:nvSpPr>
        <dsp:cNvPr id="0" name=""/>
        <dsp:cNvSpPr/>
      </dsp:nvSpPr>
      <dsp:spPr>
        <a:xfrm>
          <a:off x="167447" y="3270519"/>
          <a:ext cx="11384904" cy="12524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Щ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бути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успішним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(лідером нації)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потрібно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вміти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чітко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продемонструвати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бачення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ситуації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власну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стратегію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пояснити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причини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дій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88" y="3331660"/>
        <a:ext cx="11262622" cy="113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02B07-B31A-48D0-9025-EDDAEB5AAB31}">
      <dsp:nvSpPr>
        <dsp:cNvPr id="0" name=""/>
        <dsp:cNvSpPr/>
      </dsp:nvSpPr>
      <dsp:spPr>
        <a:xfrm>
          <a:off x="0" y="695112"/>
          <a:ext cx="96027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8F847-5F1E-41FB-8FE7-D0CDD847C467}">
      <dsp:nvSpPr>
        <dsp:cNvPr id="0" name=""/>
        <dsp:cNvSpPr/>
      </dsp:nvSpPr>
      <dsp:spPr>
        <a:xfrm>
          <a:off x="477326" y="66457"/>
          <a:ext cx="9122769" cy="8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74" tIns="0" rIns="2540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Механізм обміну комунікативними ролями (механізм узяття </a:t>
          </a:r>
          <a:r>
            <a:rPr lang="uk-UA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реплікових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кроків)</a:t>
          </a:r>
        </a:p>
      </dsp:txBody>
      <dsp:txXfrm>
        <a:off x="520263" y="109394"/>
        <a:ext cx="9036895" cy="793700"/>
      </dsp:txXfrm>
    </dsp:sp>
    <dsp:sp modelId="{2D41E4BA-3DE8-4A45-AF1E-983DA462764F}">
      <dsp:nvSpPr>
        <dsp:cNvPr id="0" name=""/>
        <dsp:cNvSpPr/>
      </dsp:nvSpPr>
      <dsp:spPr>
        <a:xfrm>
          <a:off x="0" y="1466232"/>
          <a:ext cx="96027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C6965-10AE-44C8-808B-A2FB48BD34DE}">
      <dsp:nvSpPr>
        <dsp:cNvPr id="0" name=""/>
        <dsp:cNvSpPr/>
      </dsp:nvSpPr>
      <dsp:spPr>
        <a:xfrm>
          <a:off x="457163" y="1215312"/>
          <a:ext cx="914326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74" tIns="0" rIns="2540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Механізм структурування розмови</a:t>
          </a:r>
        </a:p>
      </dsp:txBody>
      <dsp:txXfrm>
        <a:off x="481661" y="1239810"/>
        <a:ext cx="9094273" cy="452844"/>
      </dsp:txXfrm>
    </dsp:sp>
    <dsp:sp modelId="{3D7D08C0-C262-42BB-BF09-0934C17DBC04}">
      <dsp:nvSpPr>
        <dsp:cNvPr id="0" name=""/>
        <dsp:cNvSpPr/>
      </dsp:nvSpPr>
      <dsp:spPr>
        <a:xfrm>
          <a:off x="0" y="2383834"/>
          <a:ext cx="96027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59ED-A6B7-4D86-8F17-4F157552471E}">
      <dsp:nvSpPr>
        <dsp:cNvPr id="0" name=""/>
        <dsp:cNvSpPr/>
      </dsp:nvSpPr>
      <dsp:spPr>
        <a:xfrm>
          <a:off x="457163" y="1986432"/>
          <a:ext cx="9143269" cy="648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74" tIns="0" rIns="2540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Механізм преференції (узгодження між компонентами суміжної пари)</a:t>
          </a:r>
        </a:p>
      </dsp:txBody>
      <dsp:txXfrm>
        <a:off x="488811" y="2018080"/>
        <a:ext cx="9079973" cy="585026"/>
      </dsp:txXfrm>
    </dsp:sp>
    <dsp:sp modelId="{CCE4BAAA-9366-4799-9D13-DAA407B89F51}">
      <dsp:nvSpPr>
        <dsp:cNvPr id="0" name=""/>
        <dsp:cNvSpPr/>
      </dsp:nvSpPr>
      <dsp:spPr>
        <a:xfrm>
          <a:off x="0" y="3489767"/>
          <a:ext cx="96027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E9678-2B57-40DC-8A3E-6E3CD17F2332}">
      <dsp:nvSpPr>
        <dsp:cNvPr id="0" name=""/>
        <dsp:cNvSpPr/>
      </dsp:nvSpPr>
      <dsp:spPr>
        <a:xfrm>
          <a:off x="457163" y="2904034"/>
          <a:ext cx="9143269" cy="836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74" tIns="0" rIns="2540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4) Механізм усунення комунікативних проблем, пов’язаних із оперуванням мовним коду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005" y="2944876"/>
        <a:ext cx="9061585" cy="75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9C598A0-6389-4FD0-A026-3AC0926C5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85631D-31E2-4332-B315-61BF10A50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460A-72C2-479A-824B-679D81ADC588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1C65D-4A71-47AF-BD76-FABBAD42A7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3BB66C-7ABE-4C2A-84D7-AE05BA407A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39DD-A92B-4F1C-BC38-2E7C8B88CEB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28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5A44-E243-40BB-AAED-976B10DE93EF}" type="datetimeFigureOut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0BD4-A34C-469F-B9A9-E8F46BC93518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767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C881DD58-6110-42C7-9604-3E312D6C2D3B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E25D7ED9-15E8-456B-9043-13ADF8AB79D7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425941-3DD5-41F9-B09F-193FEF772587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7DB92-4810-4389-89B2-054F933E2F5F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D4091-5C1E-4C09-A3E2-A3F3BCA87B79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2D991-7089-4DC2-9503-CA5EF086B634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3EBBD-1E81-4456-8129-DF67B1ED666B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F58C0-F6AD-4BCB-A6F5-F9E7791A3837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477DC9-5435-44D0-95AB-3C3F83189E16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галерея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44E216-DE60-44BD-B2E6-80ABE805C558}" type="datetime1">
              <a:rPr lang="ru-RU" noProof="0" smtClean="0"/>
              <a:t>20.09.2021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бъект 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7"/>
            <a:ext cx="0" cy="86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93AEF0B6-B9A8-40AE-A0DD-96A547ABA25B}" type="datetime1">
              <a:rPr lang="ru-RU" noProof="0" smtClean="0"/>
              <a:t>20.09.2021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Добавьте здесь нижний колонтитул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184" y="2180337"/>
            <a:ext cx="11848562" cy="2541431"/>
          </a:xfrm>
        </p:spPr>
        <p:txBody>
          <a:bodyPr>
            <a:noAutofit/>
          </a:bodyPr>
          <a:lstStyle/>
          <a:p>
            <a:pPr algn="ctr"/>
            <a:r>
              <a:rPr lang="uk-UA" sz="8800" b="1" u="sng" cap="none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Тема:</a:t>
            </a:r>
            <a:r>
              <a:rPr lang="uk-UA" b="1" cap="none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/>
            </a:r>
            <a:br>
              <a:rPr lang="uk-UA" b="1" cap="none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</a:br>
            <a:r>
              <a:rPr lang="uk-UA" sz="8000"/>
              <a:t>Особливості вербального контакту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20940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713136"/>
              </p:ext>
            </p:extLst>
          </p:nvPr>
        </p:nvGraphicFramePr>
        <p:xfrm>
          <a:off x="141668" y="437881"/>
          <a:ext cx="11565228" cy="500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12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726" y="1874066"/>
            <a:ext cx="8554524" cy="345061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почнемо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ризикуємо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програти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незаконність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немовби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обома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прийнятного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пристрастилася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нафти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7057" y="528034"/>
            <a:ext cx="10142077" cy="9467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u="sng" dirty="0"/>
              <a:t>словесні «</a:t>
            </a:r>
            <a:r>
              <a:rPr lang="en-US" sz="3600" b="1" u="sng" dirty="0" err="1"/>
              <a:t>шедеври</a:t>
            </a:r>
            <a:r>
              <a:rPr lang="en-US" sz="3600" b="1" u="sng" dirty="0"/>
              <a:t>»</a:t>
            </a:r>
            <a:r>
              <a:rPr lang="uk-UA" sz="3600" b="1" u="sng" dirty="0"/>
              <a:t> </a:t>
            </a:r>
            <a:r>
              <a:rPr lang="en-US" sz="3600" b="1" u="sng" dirty="0" err="1"/>
              <a:t>Дж</a:t>
            </a:r>
            <a:r>
              <a:rPr lang="en-US" sz="3600" b="1" u="sng" dirty="0"/>
              <a:t>. </a:t>
            </a:r>
            <a:r>
              <a:rPr lang="en-US" sz="3600" b="1" u="sng" dirty="0" err="1"/>
              <a:t>Буш</a:t>
            </a:r>
            <a:r>
              <a:rPr lang="uk-UA" sz="3600" b="1" u="sng" dirty="0"/>
              <a:t>а</a:t>
            </a:r>
            <a:r>
              <a:rPr lang="en-US" sz="3600" b="1" u="sng" dirty="0"/>
              <a:t>-</a:t>
            </a:r>
            <a:r>
              <a:rPr lang="en-US" sz="3600" b="1" u="sng" dirty="0" err="1"/>
              <a:t>молодш</a:t>
            </a:r>
            <a:r>
              <a:rPr lang="uk-UA" sz="3600" b="1" u="sng" dirty="0"/>
              <a:t>ого</a:t>
            </a:r>
            <a:r>
              <a:rPr lang="en-US" sz="3600" b="1" u="sng" dirty="0"/>
              <a:t>:</a:t>
            </a:r>
            <a:r>
              <a:rPr lang="uk-UA" sz="3600" u="sng" dirty="0"/>
              <a:t/>
            </a:r>
            <a:br>
              <a:rPr lang="uk-UA" sz="3600" u="sng" dirty="0"/>
            </a:br>
            <a:endParaRPr lang="uk-UA" sz="36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819" y="1778567"/>
            <a:ext cx="2679470" cy="35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9209" y="1796793"/>
            <a:ext cx="10592836" cy="286536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асвоєння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немовленнєвих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Бервістел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вербальний компонент розмови охоплює 35%, невербальний – 65% обсягу інформації. Отже, невербальний компонент суттєво перевершує вербальний).</a:t>
            </a:r>
          </a:p>
        </p:txBody>
      </p:sp>
    </p:spTree>
    <p:extLst>
      <p:ext uri="{BB962C8B-B14F-4D97-AF65-F5344CB8AC3E}">
        <p14:creationId xmlns:p14="http://schemas.microsoft.com/office/powerpoint/2010/main" val="49757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0584" y="1725769"/>
            <a:ext cx="10882649" cy="40954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Спілкування, вербальний контакт із партнером (співрозмовником) відбувається в декількох вимірах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З одного боку, у спілкуванні присутній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вербальний, мовленнєвий план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слова, фрази, тобто те, що мовці мають бажання сказати один одному; з іншого — практично завжди наявна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невербальна складова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міміка, жести, пози тощо. Однак, вступаючи в контакт, учасники комунікативного акту організують свою мовленнєву діяльність згідно з певними критеріями, принципами та механізмами. Задля створення умов для ідеального вербального контакту і подолання комунікативних бар'єрів існують певні правила організації вербальної взаємодії.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4363" y="399244"/>
            <a:ext cx="9603275" cy="9916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uk-UA" sz="44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2.Комунікативний кодекс</a:t>
            </a:r>
            <a:r>
              <a:rPr lang="uk-UA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403688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2733" y="1847707"/>
            <a:ext cx="10831132" cy="30849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Комунікативний </a:t>
            </a:r>
            <a:r>
              <a:rPr lang="uk-UA" sz="3600" i="1" cap="none" dirty="0"/>
              <a:t>(лат. </a:t>
            </a:r>
            <a:r>
              <a:rPr lang="en-US" sz="3600" i="1" cap="none" dirty="0" err="1"/>
              <a:t>communicatio</a:t>
            </a:r>
            <a:r>
              <a:rPr lang="en-US" sz="3600" i="1" cap="none" dirty="0"/>
              <a:t> — </a:t>
            </a:r>
            <a:r>
              <a:rPr lang="uk-UA" sz="3600" i="1" cap="none" dirty="0"/>
              <a:t>зв'язок, повідомлення)</a:t>
            </a:r>
            <a:r>
              <a:rPr lang="uk-UA" sz="3600" i="1" dirty="0"/>
              <a:t> </a:t>
            </a:r>
            <a:r>
              <a:rPr lang="uk-UA" sz="3600" b="1" dirty="0"/>
              <a:t>кодекс </a:t>
            </a:r>
            <a:r>
              <a:rPr lang="uk-UA" sz="3600" i="1" cap="none" dirty="0"/>
              <a:t>(лат. </a:t>
            </a:r>
            <a:r>
              <a:rPr lang="en-US" sz="3600" i="1" cap="none" dirty="0"/>
              <a:t>codex — </a:t>
            </a:r>
            <a:r>
              <a:rPr lang="uk-UA" sz="3600" i="1" cap="none" dirty="0"/>
              <a:t>книга)</a:t>
            </a:r>
            <a:r>
              <a:rPr lang="uk-UA" sz="3600" i="1" dirty="0"/>
              <a:t> </a:t>
            </a:r>
            <a:r>
              <a:rPr lang="uk-UA" sz="3600" dirty="0"/>
              <a:t>— </a:t>
            </a:r>
            <a:r>
              <a:rPr lang="uk-UA" sz="3600" cap="none" dirty="0"/>
              <a:t>певна </a:t>
            </a:r>
            <a:r>
              <a:rPr lang="uk-UA" sz="3600" b="1" cap="none" dirty="0"/>
              <a:t>система критеріїв (стандартів), </a:t>
            </a:r>
            <a:r>
              <a:rPr lang="uk-UA" sz="3600" cap="none" dirty="0"/>
              <a:t>за якими розробляють судження, оцінки, та </a:t>
            </a:r>
            <a:r>
              <a:rPr lang="uk-UA" sz="3600" b="1" cap="none" dirty="0"/>
              <a:t>принципів (правил)</a:t>
            </a:r>
            <a:r>
              <a:rPr lang="uk-UA" sz="3600" cap="none" dirty="0"/>
              <a:t>, які регулюють </a:t>
            </a:r>
            <a:r>
              <a:rPr lang="uk-UA" sz="3600" cap="none" dirty="0" err="1"/>
              <a:t>мовну</a:t>
            </a:r>
            <a:r>
              <a:rPr lang="uk-UA" sz="3600" cap="none" dirty="0"/>
              <a:t> поведінку мовців під час комунікативного акту.</a:t>
            </a:r>
            <a:r>
              <a:rPr lang="uk-UA" cap="none" dirty="0"/>
              <a:t/>
            </a:r>
            <a:br>
              <a:rPr lang="uk-UA" cap="none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076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3792" y="1752262"/>
            <a:ext cx="11243256" cy="40561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критерій істинності (правдивості), або відповідність дійсності;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критерій щирості, або вірність мовця собі.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  істинності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означає, що картини дійсності, які репрезентує мовець, як мінімум, не спотворені, тобто у мовця правильне або властиве багатьом уявлення про навколишній світ (дійсність).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щирості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вказує на те, що картини дійсності, представлені мовцем, справді відображають його ставлення до дійсності. 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671" y="283335"/>
            <a:ext cx="10142077" cy="12234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 критерії комунікативного кодексу:</a:t>
            </a:r>
            <a:br>
              <a:rPr lang="uk-UA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u="sng" dirty="0"/>
              <a:t/>
            </a:r>
            <a:br>
              <a:rPr lang="uk-UA" sz="3600" u="sng" dirty="0"/>
            </a:br>
            <a:r>
              <a:rPr lang="uk-UA" sz="3600" u="sng" dirty="0"/>
              <a:t/>
            </a:r>
            <a:br>
              <a:rPr lang="uk-UA" sz="3600" u="sng" dirty="0"/>
            </a:br>
            <a:endParaRPr lang="uk-UA" sz="3600" b="1" u="sng" dirty="0"/>
          </a:p>
        </p:txBody>
      </p:sp>
    </p:spTree>
    <p:extLst>
      <p:ext uri="{BB962C8B-B14F-4D97-AF65-F5344CB8AC3E}">
        <p14:creationId xmlns:p14="http://schemas.microsoft.com/office/powerpoint/2010/main" val="134921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0583" y="1842554"/>
            <a:ext cx="10650827" cy="4095481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Комунікативний (мовленнєвий) намір мовця «пустити плітку» порушує обидва критерії. Проте якщо цей мовленнєвий намір презентовано вміло і адресат не розкриває підступності партнера під час мовленнєвої взаємодії, контакт відбувається. Комунікативний акт зовні виглядає успішним, хоча насправді його класифікують як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 здійснено, але він пустий»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Остін).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0000"/>
                </a:solidFill>
              </a:rPr>
              <a:t>«щира хибна думка»: </a:t>
            </a:r>
            <a:r>
              <a:rPr lang="uk-UA" sz="2800" dirty="0"/>
              <a:t>адресант переконаний, що стан речей такий, яким він йому видається, і намагається попередити адресата про можливу проблему (небезпеку), хоча реально її не існує;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0000"/>
                </a:solidFill>
              </a:rPr>
              <a:t>«брехня заради спасіння»: </a:t>
            </a:r>
            <a:r>
              <a:rPr lang="uk-UA" sz="2800" dirty="0"/>
              <a:t>адресант навмисно репрезентує дійсний стан речей спотворено, будучи щиро впевненим, що так краще для адресата.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959" y="308219"/>
            <a:ext cx="10142077" cy="12234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u="sng" dirty="0" err="1"/>
              <a:t>Однак</a:t>
            </a:r>
            <a:r>
              <a:rPr lang="ru-RU" sz="2800" b="1" u="sng" dirty="0"/>
              <a:t> </a:t>
            </a:r>
            <a:r>
              <a:rPr lang="ru-RU" sz="2800" b="1" u="sng" dirty="0" err="1"/>
              <a:t>різні</a:t>
            </a:r>
            <a:r>
              <a:rPr lang="ru-RU" sz="2800" b="1" u="sng" dirty="0"/>
              <a:t> </a:t>
            </a:r>
            <a:r>
              <a:rPr lang="ru-RU" sz="2800" b="1" u="sng" dirty="0" err="1"/>
              <a:t>наміри</a:t>
            </a:r>
            <a:r>
              <a:rPr lang="ru-RU" sz="2800" b="1" u="sng" dirty="0"/>
              <a:t> </a:t>
            </a:r>
            <a:r>
              <a:rPr lang="ru-RU" sz="2800" b="1" u="sng" dirty="0" err="1"/>
              <a:t>мовців</a:t>
            </a:r>
            <a:r>
              <a:rPr lang="ru-RU" sz="2800" b="1" u="sng" dirty="0"/>
              <a:t> </a:t>
            </a:r>
            <a:r>
              <a:rPr lang="ru-RU" sz="2800" b="1" u="sng" dirty="0" err="1"/>
              <a:t>перебувають</a:t>
            </a:r>
            <a:r>
              <a:rPr lang="ru-RU" sz="2800" b="1" u="sng" dirty="0"/>
              <a:t> у </a:t>
            </a:r>
            <a:r>
              <a:rPr lang="ru-RU" sz="2800" b="1" u="sng" dirty="0" err="1"/>
              <a:t>складній</a:t>
            </a:r>
            <a:r>
              <a:rPr lang="ru-RU" sz="2800" b="1" u="sng" dirty="0"/>
              <a:t> </a:t>
            </a:r>
            <a:r>
              <a:rPr lang="ru-RU" sz="2800" b="1" u="sng" dirty="0" err="1"/>
              <a:t>взаємодії</a:t>
            </a:r>
            <a:r>
              <a:rPr lang="ru-RU" sz="2800" b="1" u="sng" dirty="0"/>
              <a:t> і </a:t>
            </a:r>
            <a:r>
              <a:rPr lang="ru-RU" sz="2800" b="1" u="sng" dirty="0" err="1"/>
              <a:t>неоднаково</a:t>
            </a:r>
            <a:r>
              <a:rPr lang="ru-RU" sz="2800" b="1" u="sng" dirty="0"/>
              <a:t> </a:t>
            </a:r>
            <a:r>
              <a:rPr lang="ru-RU" sz="2800" b="1" u="sng" dirty="0" err="1"/>
              <a:t>впливають</a:t>
            </a:r>
            <a:r>
              <a:rPr lang="ru-RU" sz="2800" b="1" u="sng" dirty="0"/>
              <a:t> на </a:t>
            </a:r>
            <a:r>
              <a:rPr lang="ru-RU" sz="2800" b="1" u="sng" dirty="0" err="1"/>
              <a:t>мовленнєвий</a:t>
            </a:r>
            <a:r>
              <a:rPr lang="ru-RU" sz="2800" b="1" u="sng" dirty="0"/>
              <a:t> контакт:</a:t>
            </a:r>
          </a:p>
        </p:txBody>
      </p:sp>
    </p:spTree>
    <p:extLst>
      <p:ext uri="{BB962C8B-B14F-4D97-AF65-F5344CB8AC3E}">
        <p14:creationId xmlns:p14="http://schemas.microsoft.com/office/powerpoint/2010/main" val="55513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8098" y="1873876"/>
            <a:ext cx="10972800" cy="39988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принцип увічливості;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принцип кооперації. </a:t>
            </a:r>
          </a:p>
          <a:p>
            <a:pPr marL="0" indent="0">
              <a:buNone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увічливості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загальному плані Є. Клюєв визначає як принцип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взаємоприхильності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вербального контакту, 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кооперації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як принцип взаємного оперування інформацією, або принцип циркуляції інформації під час вербального контакту.</a:t>
            </a:r>
          </a:p>
          <a:p>
            <a:pPr marL="0" indent="0">
              <a:buNone/>
            </a:pPr>
            <a:endParaRPr lang="uk-UA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3308" y="759854"/>
            <a:ext cx="10142077" cy="7598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u="sng" dirty="0"/>
              <a:t>ПРОВІДНІ ПРИНЦИПИ комунікативного кодексу:</a:t>
            </a:r>
          </a:p>
        </p:txBody>
      </p:sp>
    </p:spTree>
    <p:extLst>
      <p:ext uri="{BB962C8B-B14F-4D97-AF65-F5344CB8AC3E}">
        <p14:creationId xmlns:p14="http://schemas.microsoft.com/office/powerpoint/2010/main" val="10940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521" y="3163819"/>
            <a:ext cx="11912958" cy="332193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Уперше цей принцип був запропонований американською лінгвісткою 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Робін </a:t>
            </a:r>
            <a:r>
              <a:rPr lang="uk-UA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Лакофф</a:t>
            </a: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1973 р.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її думку, ввічливість охоплює такі три компоненти: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не нав'язуй свою думку;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надавай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співрозмовнику право вибору;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роби так, щоб співрозмовнику було добре: будь приязним.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Детальніше опрацювання принцип увічливості знайшов у книзі британського лінгвіста </a:t>
            </a:r>
            <a:r>
              <a:rPr lang="uk-UA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Джеффрі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Ліча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«Принципи прагматики»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(1983).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8160" y="270456"/>
            <a:ext cx="6278413" cy="11333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Принцип увічливості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374" y="1403797"/>
            <a:ext cx="10393251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Увічливість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сукупність соціальних умінь, головна мета яких — створення умов, за яких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контакту відчувають доцільність (підтвердження) своїх мовленнєвих дій. Інакше кажучи, поняття «ввічливість» пов'язане з реалізаціями комунікативних стратегій, які посилюють соціальну гармонію між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комунікантами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(реалізація в неформальному розмовному дискурсі –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фатичне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спілкування).</a:t>
            </a:r>
          </a:p>
        </p:txBody>
      </p:sp>
    </p:spTree>
    <p:extLst>
      <p:ext uri="{BB962C8B-B14F-4D97-AF65-F5344CB8AC3E}">
        <p14:creationId xmlns:p14="http://schemas.microsoft.com/office/powerpoint/2010/main" val="243819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1217" y="669703"/>
            <a:ext cx="10676586" cy="46750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Увічливість в англомовній культурі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пов'язують із поняттям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«збереження обличчя»,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культурно зумовленого позитивного суспільного іміджу мовця, що не зазнає перешкод у своїх мовленнєвих діях (публічний імідж, статус).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Е. Гофманом, мета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вербальному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полягає в захисті свого соціального «обличчя», інакше кажучи, власного публічного іміджу, який вони прагнуть створити в спілкуванні.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«обличчя»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азійських культурах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побудований навколо поняття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«честь» (бути збентеженим, приниженим).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793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52696" y="1771034"/>
            <a:ext cx="10476927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/>
              <a:t>.</a:t>
            </a:r>
            <a:r>
              <a:rPr lang="uk-UA" sz="2800" b="1" dirty="0"/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– універсальний засіб реалізації міжособистісної комунікації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Комунікативний кодекс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Механізм взаємодії мовців під час вербального контакту</a:t>
            </a:r>
          </a:p>
          <a:p>
            <a:pPr marL="342900" lvl="0" indent="-342900" algn="just" defTabSz="45720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  <a:buClrTx/>
              <a:buSzPct val="115000"/>
              <a:buFont typeface="+mj-lt"/>
              <a:buAutoNum type="arabicPeriod"/>
            </a:pPr>
            <a:endParaRPr lang="uk-UA" sz="28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2696" y="62421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uk-UA" sz="5400" b="1" u="sng" cap="none" dirty="0">
                <a:ln w="3175" cmpd="sng">
                  <a:noFill/>
                </a:ln>
                <a:solidFill>
                  <a:srgbClr val="FF0000"/>
                </a:solidFill>
                <a:latin typeface="Garamond" panose="02020404030301010803"/>
              </a:rPr>
              <a:t>План </a:t>
            </a:r>
            <a:endParaRPr lang="uk-UA" sz="5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75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8338" y="888644"/>
            <a:ext cx="11178861" cy="43659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Браун та С.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Левінсон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розвинули свою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 лінгвістичної ввічливост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навколо концепту «обличчя» Е. Гофмана.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пов'язують поняття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«обличчя»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поняттями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«бути збентеженим або приниженим»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з поняттям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«втрата обличчя»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«...обличчя — це моральна інвестиція </a:t>
            </a:r>
            <a:r>
              <a:rPr lang="uk-UA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комуніканта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може бути втрачена, яку слід підтримувати, посилювати і про яку необхідно постійно дбати у процесі вербальної взаємодії». </a:t>
            </a:r>
          </a:p>
        </p:txBody>
      </p:sp>
    </p:spTree>
    <p:extLst>
      <p:ext uri="{BB962C8B-B14F-4D97-AF65-F5344CB8AC3E}">
        <p14:creationId xmlns:p14="http://schemas.microsoft.com/office/powerpoint/2010/main" val="241973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6823" y="1815921"/>
            <a:ext cx="11086563" cy="282047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прагнення «позитивного обличчя»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мовець намагається бути позитивно оціненим, бажаним співрозмовником, до якого висловлюють повагу та зацікавленість під час спілкування;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«негативного обличчя»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мовець жадає свободи дій та невтручання в його наміри з боку співрозмовників.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4363" y="315121"/>
            <a:ext cx="9603275" cy="10492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b="1" u="sng" dirty="0"/>
              <a:t>концепт «обличчя» охоплює два основні типи прагнень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924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8186" y="1783913"/>
            <a:ext cx="11294772" cy="42047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позитивна ввічливість (зацікавленість)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(вираження солідарності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виявляй турботу про інтереси слухача (Тобі допомогти?);  б) обіцяй або пропонуй (Можу я допомогти?); в) акцентуй на зацікавленості в адресаті (гарний одяг. Де купив?); г) уникай незгоди (Так, це досить важко).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негативна ввічливість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(незалежність):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мовець визнає право слухача на автономію (Можливо він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це.)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використання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хеджингу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питання (Ну, це не займе багато твого часу, кілько хвилин)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зменшення втручання, тиску, (вибачення) (Вибач, це, може, і забагато, але чи не міг би ти мені допомогти?)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непряма ввічливість, або уникнення прямого втручання.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Стратегії непрямої ввічливості уникають застосування явного тиску на слухача (Тут прохолодно).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 ввічливості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тобто відсутність зусиль зменшити загрозу «обличчю» слухача (Допоможіть. Дай мені словник).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5952" y="283335"/>
            <a:ext cx="11327006" cy="10689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b="1" u="sng" dirty="0"/>
              <a:t>стратегії ввічливої поведінки за </a:t>
            </a:r>
            <a:r>
              <a:rPr lang="uk-UA" sz="4000" b="1" i="1" u="sng" dirty="0"/>
              <a:t>П. Брауном </a:t>
            </a:r>
            <a:r>
              <a:rPr lang="uk-UA" sz="4000" b="1" u="sng" dirty="0"/>
              <a:t>та </a:t>
            </a:r>
            <a:r>
              <a:rPr lang="uk-UA" sz="4000" b="1" i="1" u="sng" dirty="0"/>
              <a:t>С. </a:t>
            </a:r>
            <a:r>
              <a:rPr lang="uk-UA" sz="4000" b="1" i="1" u="sng" dirty="0" err="1"/>
              <a:t>Левінсоном</a:t>
            </a:r>
            <a:r>
              <a:rPr lang="uk-UA" sz="4000" b="1" u="sng" dirty="0"/>
              <a:t>:</a:t>
            </a:r>
            <a:endParaRPr lang="uk-UA" sz="4000" b="1" u="sng" cap="none" dirty="0"/>
          </a:p>
        </p:txBody>
      </p:sp>
    </p:spTree>
    <p:extLst>
      <p:ext uri="{BB962C8B-B14F-4D97-AF65-F5344CB8AC3E}">
        <p14:creationId xmlns:p14="http://schemas.microsoft.com/office/powerpoint/2010/main" val="197667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9397" y="399245"/>
            <a:ext cx="11191741" cy="5486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Сколлон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Сколлон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заперечують правомірність використання термінів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«позитивна»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«негативна» ввічливість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тій підставі, що слово «позитивна» асоціюється зі словом «хороша», а «негативна» — «погана», що у цьому випадку є некоректним. 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пропонують позначати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позитивну ввічливість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«зацікавленість»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негативну — «незалежність»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 також вважають найважливішою ознакою «обличчя» його парадоксальність, а саме: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будь-якій ситуації спілкування зацікавленість та незалежність слід актуалізувати одночасно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мовець повинен знаходити спосіб вербально виражати зацікавленість у співрозмовника (співрозмовниках) та водночас гарантувати йому незалежність. Якщо мовець демонструє забагато зацікавленості, слухач може сприйняти це як загрозу своїй незалежності, і навпаки, надання слухачу занадто багато незалежності може означати зменшення зацікавленості мовця.</a:t>
            </a:r>
          </a:p>
          <a:p>
            <a:pPr algn="just"/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3326405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852" y="1880315"/>
            <a:ext cx="11565227" cy="31166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Психологічні дослідження обмінів репліками при спілкуванні свідчать, що більший обсяг наговореного впливає на сприйняття такого спілкування як «теплого», або товариського, і навпаки, менший обсяг наговореного сприймається як «холодне», нетовариське спілкування. Отже,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багатослів'я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volubility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слід вважати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 зацікавленості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небагатослів'я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taciturnity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стратегією незалежності.</a:t>
            </a:r>
          </a:p>
        </p:txBody>
      </p:sp>
    </p:spTree>
    <p:extLst>
      <p:ext uri="{BB962C8B-B14F-4D97-AF65-F5344CB8AC3E}">
        <p14:creationId xmlns:p14="http://schemas.microsoft.com/office/powerpoint/2010/main" val="353792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87134"/>
            <a:ext cx="12192000" cy="4391694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00000"/>
              </a:lnSpc>
              <a:spcAft>
                <a:spcPts val="1000"/>
              </a:spcAft>
              <a:buNone/>
              <a:tabLst>
                <a:tab pos="3810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максима такту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це максима меж особистісної сфери. Правило, яке гарантує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непорушення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 приватної сфери співрозмовника: робити його комунікативну мету предметом обговорення лише тоді, якщо ця мета ним експліцитно окреслена;</a:t>
            </a: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  <a:tabLst>
                <a:tab pos="3810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максима великодушності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максима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необтяження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співрозмовника. Фактично вона застерігає співрозмовників від домінування під час комунікативного акту; </a:t>
            </a: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  <a:tabLst>
                <a:tab pos="381000" algn="l"/>
              </a:tabLst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 максима схвалення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максима позитивності в оцінюванні. Успішність комунікативного акту багато в чому залежить від атмосфери, в якій він розгортається; </a:t>
            </a: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  <a:tabLst>
                <a:tab pos="381000" algn="l"/>
              </a:tabLst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максима згоди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неопозиційності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Ця максима припускає відмову від конфлікту заради збереження предмета комунікативної взаємодії;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ґ)  максима симпатії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максима доброзичливості, яку слід реалізувати, мінімізуючи антипатію між співрозмовником і собою, симпатію між співрозмовником і собою;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</a:t>
            </a:r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  максима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 неприйняття похвали мовцем на власну адресу.</a:t>
            </a:r>
          </a:p>
          <a:p>
            <a:pPr indent="0" algn="just">
              <a:lnSpc>
                <a:spcPct val="100000"/>
              </a:lnSpc>
              <a:spcAft>
                <a:spcPts val="1000"/>
              </a:spcAft>
              <a:buNone/>
              <a:tabLst>
                <a:tab pos="381000" algn="l"/>
              </a:tabLst>
            </a:pP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7328" y="199212"/>
            <a:ext cx="10277341" cy="11530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213360"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8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. Ліч сформулював принцип увічливості як сукупність таких максим (етичних принципів, правил):</a:t>
            </a:r>
            <a:endParaRPr lang="uk-UA" sz="2800" u="sng" dirty="0"/>
          </a:p>
        </p:txBody>
      </p:sp>
    </p:spTree>
    <p:extLst>
      <p:ext uri="{BB962C8B-B14F-4D97-AF65-F5344CB8AC3E}">
        <p14:creationId xmlns:p14="http://schemas.microsoft.com/office/powerpoint/2010/main" val="168670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6793" y="1403799"/>
            <a:ext cx="11758411" cy="38894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співрозмовники, що належать до однієї культури, вступають у вербальний контакт, вони керуються певними припущеннями, що можна сказати і чого не слід говорити в тій чи іншій ситуації. Філософ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Г.-П.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Грайс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намагаючись визначити основу раціональної поведінки мовців під час вербального контакту, сформулював її так: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«Твій комунікативний внесок на певному кроці діалогу повинен бути таким, якого вимагає спільно прийнята мета (напрям) цього діалогу»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Учений вивів так званий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кооперації у формі максим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визначають внесок учасників комунікативного акту в мовленнєву ситуацію, яка їх об'єднує.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6489" y="431032"/>
            <a:ext cx="5955388" cy="8439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b="1" dirty="0"/>
              <a:t>Принцип кооперації</a:t>
            </a:r>
          </a:p>
        </p:txBody>
      </p:sp>
    </p:spTree>
    <p:extLst>
      <p:ext uri="{BB962C8B-B14F-4D97-AF65-F5344CB8AC3E}">
        <p14:creationId xmlns:p14="http://schemas.microsoft.com/office/powerpoint/2010/main" val="69959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275" y="1635617"/>
            <a:ext cx="11423561" cy="4456089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Максима повноти інформації.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пов'язана з дозуванням інформації, задіяної в комунікативному акті, і включає такі постулати (те, що приймається на віру без доведення):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3810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твоє висловлення повинно вміщувати не менше інформації, ніж потрібно;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3810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твоє висловлення повинно вміщувати не більше інформації, ніж потрібно.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381000" algn="l"/>
              </a:tabLs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2. Максима якості інформації.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Твердження Г.-П.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Грайса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«Намагайся, щоб твоє висловлення було істинним» можна розгорнути через формулювання таких постулатів: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3810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кажи того, що ти вважаєш неправдивим;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3810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кажи того, для чого в тебе немає достатніх доказів.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4004" y="412124"/>
            <a:ext cx="9506719" cy="8113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b="1" u="sng" dirty="0" err="1"/>
              <a:t>iV</a:t>
            </a:r>
            <a:r>
              <a:rPr lang="en-US" sz="4000" b="1" u="sng" dirty="0"/>
              <a:t> </a:t>
            </a:r>
            <a:r>
              <a:rPr lang="uk-UA" sz="4000" b="1" u="sng" dirty="0"/>
              <a:t>максими кооперації</a:t>
            </a:r>
            <a:r>
              <a:rPr lang="uk-UA" u="sng" dirty="0"/>
              <a:t/>
            </a:r>
            <a:br>
              <a:rPr lang="uk-UA" u="sng" dirty="0"/>
            </a:br>
            <a:endParaRPr lang="uk-UA" u="sng" dirty="0"/>
          </a:p>
        </p:txBody>
      </p:sp>
    </p:spTree>
    <p:extLst>
      <p:ext uri="{BB962C8B-B14F-4D97-AF65-F5344CB8AC3E}">
        <p14:creationId xmlns:p14="http://schemas.microsoft.com/office/powerpoint/2010/main" val="2630875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5612" y="1674254"/>
            <a:ext cx="10689464" cy="37606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логічна суперечність: факти не узгоджуються один з одним;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багаторазове акцентування на побічних мотивах (феномен звикання до неправдивої інформації як до істинної: що частіше повторюється неправдиве твердження, то більша ймовірність його прийняття адресатом);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нагромадження деталей (модель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забув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гроші вдома біля телефона);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інтимізація мовленнєвого контакту (модель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ж знаєте, як я до Вас ставлюсь).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6985" y="540913"/>
            <a:ext cx="9506719" cy="8113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4000" b="1" u="sng" dirty="0"/>
              <a:t>сигнали нещирості адресанта:</a:t>
            </a:r>
            <a:r>
              <a:rPr lang="uk-UA" u="sng" dirty="0"/>
              <a:t/>
            </a:r>
            <a:br>
              <a:rPr lang="uk-UA" u="sng" dirty="0"/>
            </a:br>
            <a:r>
              <a:rPr lang="uk-UA" u="sng" dirty="0"/>
              <a:t/>
            </a:r>
            <a:br>
              <a:rPr lang="uk-UA" u="sng" dirty="0"/>
            </a:br>
            <a:endParaRPr lang="uk-UA" u="sng" dirty="0"/>
          </a:p>
        </p:txBody>
      </p:sp>
    </p:spTree>
    <p:extLst>
      <p:ext uri="{BB962C8B-B14F-4D97-AF65-F5344CB8AC3E}">
        <p14:creationId xmlns:p14="http://schemas.microsoft.com/office/powerpoint/2010/main" val="104638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7128" y="1764405"/>
            <a:ext cx="10689464" cy="435305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комунікативну мету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(стратегічний результат, на який спрямований комунікативний акт);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 тактики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(сукупність практичних ходів у реальному вербальному спілкуванні);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нещирий комунікативний акт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комунікативний акт, у якому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метатекст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«пригнічує» текст.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адресант не впевнений, що володіє достатніми доказами для своїх тверджень, він може сигналізувати про це фразами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гадаю, що..., Наскільки мені відомо..., Я не зовсім упевнений, але я гадаю...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8196" y="399245"/>
            <a:ext cx="10098091" cy="965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b="1" u="sng" dirty="0"/>
              <a:t>Механізм виявлення неправди (брехні) адресанта охоплює:</a:t>
            </a:r>
            <a:endParaRPr lang="uk-UA" u="sng" dirty="0"/>
          </a:p>
        </p:txBody>
      </p:sp>
    </p:spTree>
    <p:extLst>
      <p:ext uri="{BB962C8B-B14F-4D97-AF65-F5344CB8AC3E}">
        <p14:creationId xmlns:p14="http://schemas.microsoft.com/office/powerpoint/2010/main" val="77358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6670" y="856052"/>
            <a:ext cx="11359165" cy="51326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5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Базова:</a:t>
            </a:r>
            <a:endParaRPr lang="uk-UA" sz="5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Бацевич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Ф.С. Основи комунікативної лінгвістики: підручник / Ф.С.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Бацевич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К.: Видавничий центр «Академія», 2004. – 342 с. – С.112-115</a:t>
            </a:r>
          </a:p>
          <a:p>
            <a:pPr marL="0" indent="0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Пасинок Г.В. Основи культури мовлення.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Посібник. К. : Центр учбової літератури, 2012. – 184 с. – С. 22-24.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Сайтерли І.А. Культура міжособистісних стосунків: навчальний посібник / І.А. Сайтерли. – К.: «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Академвидав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2007. – 239 с.</a:t>
            </a:r>
          </a:p>
          <a:p>
            <a:pPr marL="0" indent="0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Семенюк О.А. Основи теорії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комунікації :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О.А. Семенюк, В.Ю. Паращук. – К. : ВЦ «Академія», 2010. – 240 с. (Серія «Альма-матер») – С. 79-91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5.Філоненко М. Психологія спілкування: навчальний посібник / М.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Філоненко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К. : Центр учбової літератури, 2008.- 224 c. - Режим доступу: http://www.info-library.com.ua/books-book-163.html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Яшенкова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 Основи теорії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комунікації: навчальний посібник / О.В.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Яшенкова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К.: Видавничий центр «Академія», 2010. – 309 с.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1788" y="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uk-UA" sz="5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uk-UA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275" y="1635618"/>
            <a:ext cx="11423561" cy="360608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Максима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релевантності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її основу покладено постулат «Не відволікайся від теми». Механізм цієї максими й відповідного постулату складний у зв'язку з тим, що процес комунікації не будується лише навколо однієї теми.</a:t>
            </a:r>
          </a:p>
          <a:p>
            <a:pPr marL="0" lv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Максима манери.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звернена до способу передавання інформації і пов'язана не з тим, що говорять, а з тим, як це говорять. </a:t>
            </a:r>
          </a:p>
          <a:p>
            <a:pPr marL="0" lv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Г.-П.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Грайс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пропонує в цій максимі постулат «Висловлюйся ясно», який охоплює окремі постулати: уникай незрозумілих висловів, неоднозначності, непотрібного багатослів'я, будь організованим.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4004" y="412124"/>
            <a:ext cx="9506719" cy="8113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b="1" u="sng" dirty="0" err="1"/>
              <a:t>iV</a:t>
            </a:r>
            <a:r>
              <a:rPr lang="en-US" sz="4000" b="1" u="sng" dirty="0"/>
              <a:t> </a:t>
            </a:r>
            <a:r>
              <a:rPr lang="uk-UA" sz="4000" b="1" u="sng" dirty="0"/>
              <a:t>максими кооперації</a:t>
            </a:r>
            <a:r>
              <a:rPr lang="uk-UA" u="sng" dirty="0"/>
              <a:t/>
            </a:r>
            <a:br>
              <a:rPr lang="uk-UA" u="sng" dirty="0"/>
            </a:br>
            <a:endParaRPr lang="uk-UA" u="sng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2275" y="5382297"/>
            <a:ext cx="11423561" cy="7480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Конверсаційна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імплікатура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порушення максим, які  змушують слухачів удаватися до виведення прихованого значення. </a:t>
            </a:r>
          </a:p>
        </p:txBody>
      </p:sp>
    </p:spTree>
    <p:extLst>
      <p:ext uri="{BB962C8B-B14F-4D97-AF65-F5344CB8AC3E}">
        <p14:creationId xmlns:p14="http://schemas.microsoft.com/office/powerpoint/2010/main" val="733424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68213"/>
              </p:ext>
            </p:extLst>
          </p:nvPr>
        </p:nvGraphicFramePr>
        <p:xfrm>
          <a:off x="1268413" y="1784350"/>
          <a:ext cx="9602787" cy="398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3341" y="231820"/>
            <a:ext cx="9968248" cy="10560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/>
              <a:t>3. Механізми взаємодії мовців під час вербального контакту</a:t>
            </a:r>
            <a:r>
              <a:rPr lang="en-US" sz="4000" b="1" dirty="0"/>
              <a:t>.</a:t>
            </a:r>
            <a:r>
              <a:rPr lang="uk-UA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421250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5764" y="347730"/>
            <a:ext cx="10625069" cy="53704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обміну комунікативними ролями.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Неформальна розмова (діалог) здійснюється як серія обмінів репліками між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комунікантами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цьому ролі мовця та слухача міняються за певними правилами та внаслідок спільних зусиль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комунікантів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Форми, зміст та довжина реплік у неформальній розмові варіюються, на відміну від більш формалізованих видів спілкування, так званих інституційних видів дискурсу, наприклад розмови лікаря та пацієнта, вчителя й учня, адвоката та клієнта, продавця та покупця, учасників перемовин тощо.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структурування розмови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(суміжні пари). На думку засновників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конверсаційного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(Е.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Щеглофф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Сакс), кожна окремо взята репліка А1 певним чином пов'язана з попередньою та наступною реплікою А2. Дві послідовні репліки різних мовців, у яких перша репліка А1 потребує певної другої репліки А2, називають суміжною парою (діалогічною єдністю, або обміном).</a:t>
            </a:r>
          </a:p>
          <a:p>
            <a:pPr algn="just"/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950413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8337" y="463640"/>
            <a:ext cx="10882648" cy="51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преференції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механізм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інтерпретативну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вербальній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інтеракції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бажані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актах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затримки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небажані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відтягуються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пояснюються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обґрунтовуються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виражені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непрямими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мовленнєвими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актами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висвітлюють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підтримується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гармонія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співрозмовниками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конструюються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міжособистісні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вербального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Вербальний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неправильний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обмовки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заслуговує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вдаються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комуніканти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оперуванням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мовним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кодом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26934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2701" y="2221195"/>
            <a:ext cx="9603275" cy="1049235"/>
          </a:xfrm>
        </p:spPr>
        <p:txBody>
          <a:bodyPr>
            <a:noAutofit/>
          </a:bodyPr>
          <a:lstStyle/>
          <a:p>
            <a:r>
              <a:rPr lang="uk-UA" sz="8000" b="1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86114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0913" y="830874"/>
            <a:ext cx="10947042" cy="4874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Допоміжна: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Бацевич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Ф.С. Міжкультурна комунікація: довідник. – Львів, 2009. – 141 с.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Бутенко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Н.Ю. Комунікативні процеси у навчанні: підручник / Н.Ю.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Бутенко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К.: КНЕУ, 2004. – 383 с.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Зубенко Л.Г. Культура ділового спілкування: навчальний посібник / Л.Г. Зубенко, В.Д. Нємцов. – К.: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ЕксОб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2000. – 200 с.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1788" y="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uk-UA" sz="5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uk-UA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7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3719" y="1906262"/>
            <a:ext cx="10373932" cy="3966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Вербальна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verbalis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словесний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цілеспрямовану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</a:t>
            </a:r>
            <a:r>
              <a:rPr 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аспект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ієрархічну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фонеми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інтертексту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стилістичних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різновидах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розмовна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діалекти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соціолекти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жанри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uk-UA" sz="2400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0462" y="302244"/>
            <a:ext cx="9753530" cy="11144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b="1" cap="none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міжособистісної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uk-UA" cap="none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cap="none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0461" y="772733"/>
            <a:ext cx="9994007" cy="466215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УСПІШНОЇ ВЕРБАЛЬНОЇ КОМУНІКАЦІЇ: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1.Передача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комунікатора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ербальна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декодування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Наявність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однакового розуміння ними комунікативної ситуації.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икористання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особами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ідентичних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лексичних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синтаксичних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однакового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3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1795" y="1938271"/>
            <a:ext cx="11157397" cy="2994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9456" y="450761"/>
            <a:ext cx="10142077" cy="12234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u="sng" dirty="0"/>
              <a:t>П</a:t>
            </a:r>
            <a:r>
              <a:rPr lang="en-US" sz="3600" b="1" u="sng" dirty="0" err="1"/>
              <a:t>ричини</a:t>
            </a:r>
            <a:r>
              <a:rPr lang="uk-UA" sz="3600" b="1" u="sng" dirty="0"/>
              <a:t> </a:t>
            </a:r>
            <a:r>
              <a:rPr lang="en-US" sz="3600" b="1" u="sng" dirty="0" err="1">
                <a:solidFill>
                  <a:schemeClr val="tx1"/>
                </a:solidFill>
              </a:rPr>
              <a:t>неадекватного</a:t>
            </a:r>
            <a:r>
              <a:rPr lang="en-US" sz="3600" b="1" u="sng" dirty="0">
                <a:solidFill>
                  <a:schemeClr val="tx1"/>
                </a:solidFill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</a:rPr>
              <a:t>сприйняття</a:t>
            </a:r>
            <a:r>
              <a:rPr lang="en-US" sz="3600" b="1" u="sng" dirty="0">
                <a:solidFill>
                  <a:schemeClr val="tx1"/>
                </a:solidFill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</a:rPr>
              <a:t>реципієнтом</a:t>
            </a:r>
            <a:r>
              <a:rPr lang="en-US" sz="3600" b="1" u="sng" dirty="0">
                <a:solidFill>
                  <a:schemeClr val="tx1"/>
                </a:solidFill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</a:rPr>
              <a:t>переданої</a:t>
            </a:r>
            <a:r>
              <a:rPr lang="en-US" sz="3600" b="1" u="sng" dirty="0">
                <a:solidFill>
                  <a:schemeClr val="tx1"/>
                </a:solidFill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</a:rPr>
              <a:t>йому</a:t>
            </a:r>
            <a:r>
              <a:rPr lang="en-US" sz="3600" b="1" u="sng" dirty="0">
                <a:solidFill>
                  <a:schemeClr val="tx1"/>
                </a:solidFill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</a:rPr>
              <a:t>інформації</a:t>
            </a:r>
            <a:r>
              <a:rPr lang="uk-UA" sz="3600" u="sng" dirty="0"/>
              <a:t>:</a:t>
            </a:r>
            <a:br>
              <a:rPr lang="uk-UA" sz="3600" u="sng" dirty="0"/>
            </a:br>
            <a:r>
              <a:rPr lang="uk-UA" sz="3600" u="sng" dirty="0"/>
              <a:t/>
            </a:r>
            <a:br>
              <a:rPr lang="uk-UA" sz="3600" u="sng" dirty="0"/>
            </a:br>
            <a:endParaRPr lang="uk-UA" sz="3600" b="1" u="sng" dirty="0"/>
          </a:p>
        </p:txBody>
      </p:sp>
    </p:spTree>
    <p:extLst>
      <p:ext uri="{BB962C8B-B14F-4D97-AF65-F5344CB8AC3E}">
        <p14:creationId xmlns:p14="http://schemas.microsoft.com/office/powerpoint/2010/main" val="68132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6520" y="1481070"/>
            <a:ext cx="11114467" cy="37348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овноцінний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комунікативний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взаємоінформування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осягнення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30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ональд Рейган — Вікіпеді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87688"/>
            <a:ext cx="4348634" cy="54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199" y="393690"/>
            <a:ext cx="3386214" cy="52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279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202_TF66921596" id="{DA1193DF-1FDB-4862-9E11-BB117E2161B0}" vid="{19837233-6113-479A-93B2-AE8D7055E84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6B76F2-1AE1-4A2A-A5B3-D462CC5E81F8}">
  <ds:schemaRefs>
    <ds:schemaRef ds:uri="http://purl.org/dc/elements/1.1/"/>
    <ds:schemaRef ds:uri="http://schemas.microsoft.com/office/2006/metadata/properties"/>
    <ds:schemaRef ds:uri="fb0879af-3eba-417a-a55a-ffe6dcd6ca77"/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изобретения</Template>
  <TotalTime>0</TotalTime>
  <Words>2885</Words>
  <Application>Microsoft Office PowerPoint</Application>
  <PresentationFormat>Широкий екран</PresentationFormat>
  <Paragraphs>125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1" baseType="lpstr">
      <vt:lpstr>Arial</vt:lpstr>
      <vt:lpstr>Calibri</vt:lpstr>
      <vt:lpstr>Garamond</vt:lpstr>
      <vt:lpstr>Gill Sans MT</vt:lpstr>
      <vt:lpstr>Times New Roman</vt:lpstr>
      <vt:lpstr>Wingdings</vt:lpstr>
      <vt:lpstr>Галерея</vt:lpstr>
      <vt:lpstr>Тема: Особливості вербального контакту</vt:lpstr>
      <vt:lpstr>План </vt:lpstr>
      <vt:lpstr>література</vt:lpstr>
      <vt:lpstr>література</vt:lpstr>
      <vt:lpstr>1.Мова – універсальний засіб реалізації міжособистісної комунікації </vt:lpstr>
      <vt:lpstr>Презентація PowerPoint</vt:lpstr>
      <vt:lpstr>Причини неадекватного сприйняття реципієнтом переданої йому інформації:  </vt:lpstr>
      <vt:lpstr>Презентація PowerPoint</vt:lpstr>
      <vt:lpstr>Презентація PowerPoint</vt:lpstr>
      <vt:lpstr>Презентація PowerPoint</vt:lpstr>
      <vt:lpstr>словесні «шедеври» Дж. Буша-молодшого: </vt:lpstr>
      <vt:lpstr>Презентація PowerPoint</vt:lpstr>
      <vt:lpstr>2.Комунікативний кодекс </vt:lpstr>
      <vt:lpstr>Комунікативний (лат. communicatio — зв'язок, повідомлення) кодекс (лат. codex — книга) — певна система критеріїв (стандартів), за якими розробляють судження, оцінки, та принципів (правил), які регулюють мовну поведінку мовців під час комунікативного акту. </vt:lpstr>
      <vt:lpstr>найважливіші критерії комунікативного кодексу:    </vt:lpstr>
      <vt:lpstr>Однак різні наміри мовців перебувають у складній взаємодії і неоднаково впливають на мовленнєвий контакт:</vt:lpstr>
      <vt:lpstr>ПРОВІДНІ ПРИНЦИПИ комунікативного кодексу:</vt:lpstr>
      <vt:lpstr>Принцип увічливості</vt:lpstr>
      <vt:lpstr>Презентація PowerPoint</vt:lpstr>
      <vt:lpstr>Презентація PowerPoint</vt:lpstr>
      <vt:lpstr>концепт «обличчя» охоплює два основні типи прагнень </vt:lpstr>
      <vt:lpstr>стратегії ввічливої поведінки за П. Брауном та С. Левінсоном:</vt:lpstr>
      <vt:lpstr>Презентація PowerPoint</vt:lpstr>
      <vt:lpstr>Презентація PowerPoint</vt:lpstr>
      <vt:lpstr>Дж. Ліч сформулював принцип увічливості як сукупність таких максим (етичних принципів, правил):</vt:lpstr>
      <vt:lpstr>Принцип кооперації</vt:lpstr>
      <vt:lpstr>iV максими кооперації </vt:lpstr>
      <vt:lpstr>сигнали нещирості адресанта:  </vt:lpstr>
      <vt:lpstr>Механізм виявлення неправди (брехні) адресанта охоплює:</vt:lpstr>
      <vt:lpstr>iV максими кооперації </vt:lpstr>
      <vt:lpstr>3. Механізми взаємодії мовців під час вербального контакту. </vt:lpstr>
      <vt:lpstr>Презентація PowerPoint</vt:lpstr>
      <vt:lpstr>Презентація PowerPoint</vt:lpstr>
      <vt:lpstr>Дякую за увагу!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2020-03-19T09:52:07Z</dcterms:created>
  <dcterms:modified xsi:type="dcterms:W3CDTF">2021-09-20T08:06:11Z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