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77" r:id="rId25"/>
    <p:sldId id="280" r:id="rId26"/>
    <p:sldId id="281" r:id="rId27"/>
    <p:sldId id="289" r:id="rId28"/>
    <p:sldId id="282" r:id="rId29"/>
    <p:sldId id="283" r:id="rId30"/>
    <p:sldId id="284" r:id="rId31"/>
    <p:sldId id="285" r:id="rId32"/>
    <p:sldId id="286" r:id="rId33"/>
    <p:sldId id="288" r:id="rId34"/>
    <p:sldId id="287" r:id="rId35"/>
    <p:sldId id="290" r:id="rId3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CCA1-F9DC-4C8B-B513-0D0CFD686B02}" type="datetimeFigureOut">
              <a:rPr lang="uk-UA" smtClean="0"/>
              <a:t>21.09.2020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05F1-97FF-4A6D-8E53-9DE46F635392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CCA1-F9DC-4C8B-B513-0D0CFD686B02}" type="datetimeFigureOut">
              <a:rPr lang="uk-UA" smtClean="0"/>
              <a:t>21.09.2020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05F1-97FF-4A6D-8E53-9DE46F635392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CCA1-F9DC-4C8B-B513-0D0CFD686B02}" type="datetimeFigureOut">
              <a:rPr lang="uk-UA" smtClean="0"/>
              <a:t>21.09.2020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05F1-97FF-4A6D-8E53-9DE46F635392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CCA1-F9DC-4C8B-B513-0D0CFD686B02}" type="datetimeFigureOut">
              <a:rPr lang="uk-UA" smtClean="0"/>
              <a:t>21.09.2020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05F1-97FF-4A6D-8E53-9DE46F635392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CCA1-F9DC-4C8B-B513-0D0CFD686B02}" type="datetimeFigureOut">
              <a:rPr lang="uk-UA" smtClean="0"/>
              <a:t>21.09.2020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05F1-97FF-4A6D-8E53-9DE46F635392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CCA1-F9DC-4C8B-B513-0D0CFD686B02}" type="datetimeFigureOut">
              <a:rPr lang="uk-UA" smtClean="0"/>
              <a:t>21.09.2020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05F1-97FF-4A6D-8E53-9DE46F635392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CCA1-F9DC-4C8B-B513-0D0CFD686B02}" type="datetimeFigureOut">
              <a:rPr lang="uk-UA" smtClean="0"/>
              <a:t>21.09.2020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05F1-97FF-4A6D-8E53-9DE46F635392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CCA1-F9DC-4C8B-B513-0D0CFD686B02}" type="datetimeFigureOut">
              <a:rPr lang="uk-UA" smtClean="0"/>
              <a:t>21.09.2020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05F1-97FF-4A6D-8E53-9DE46F635392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CCA1-F9DC-4C8B-B513-0D0CFD686B02}" type="datetimeFigureOut">
              <a:rPr lang="uk-UA" smtClean="0"/>
              <a:t>21.09.2020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05F1-97FF-4A6D-8E53-9DE46F635392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CCA1-F9DC-4C8B-B513-0D0CFD686B02}" type="datetimeFigureOut">
              <a:rPr lang="uk-UA" smtClean="0"/>
              <a:t>21.09.2020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A05F1-97FF-4A6D-8E53-9DE46F635392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CCA1-F9DC-4C8B-B513-0D0CFD686B02}" type="datetimeFigureOut">
              <a:rPr lang="uk-UA" smtClean="0"/>
              <a:t>21.09.2020</a:t>
            </a:fld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7A05F1-97FF-4A6D-8E53-9DE46F635392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47A05F1-97FF-4A6D-8E53-9DE46F635392}" type="slidenum">
              <a:rPr lang="uk-UA" smtClean="0"/>
              <a:t>‹№›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935CCA1-F9DC-4C8B-B513-0D0CFD686B02}" type="datetimeFigureOut">
              <a:rPr lang="uk-UA" smtClean="0"/>
              <a:t>21.09.2020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916832"/>
            <a:ext cx="7978080" cy="2593975"/>
          </a:xfrm>
        </p:spPr>
        <p:txBody>
          <a:bodyPr>
            <a:normAutofit fontScale="90000"/>
          </a:bodyPr>
          <a:lstStyle/>
          <a:p>
            <a:pPr algn="ctr"/>
            <a:r>
              <a:rPr lang="uk-UA" i="1" dirty="0">
                <a:solidFill>
                  <a:schemeClr val="tx1"/>
                </a:solidFill>
              </a:rPr>
              <a:t>Тема: Невербальні засоби міжособистісної комунікації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01103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Цікавим є факт, що у стані радісного настрою, хвилювання та зацікавлення зіниці стають у чотири рази більші, ніж звичайно. І, навпаки, у пригнобленому стані, при виникненні  невдоволення чи гніву зіниці помітно звужуються. І навіть якщо співрозмовник знає значення прийомів невербального спілкування і вміло направляє свій погляд, то реакцію своїх зіниць він контролювати не зможе. </a:t>
            </a:r>
          </a:p>
        </p:txBody>
      </p:sp>
    </p:spTree>
    <p:extLst>
      <p:ext uri="{BB962C8B-B14F-4D97-AF65-F5344CB8AC3E}">
        <p14:creationId xmlns:p14="http://schemas.microsoft.com/office/powerpoint/2010/main" val="1313236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7620000" cy="1143000"/>
          </a:xfrm>
        </p:spPr>
        <p:txBody>
          <a:bodyPr/>
          <a:lstStyle/>
          <a:p>
            <a:r>
              <a:rPr lang="uk-UA" sz="3600" dirty="0"/>
              <a:t>Залежно від напрямку погляду і характеру супутніх рухів значення цих сигналів розрізняється:</a:t>
            </a:r>
            <a:br>
              <a:rPr lang="uk-UA" sz="3600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36912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якщо співрозмовник підняв голову і дивиться нагору – він задумався;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якщо співрозмовник підняв брови і зробив рух головою – він не зовсім зрозумів ваше висловлення і хотів би щось уточнити;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якщо співрозмовник дивиться убік – він відноситься до вас без поваги, вашими пропозиціями він зневажає;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якщо погляд співрозмовника спрямований у підлогу – він відчуває страх і бажання піти.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37508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8077200" y="116632"/>
            <a:ext cx="311224" cy="158006"/>
          </a:xfrm>
        </p:spPr>
        <p:txBody>
          <a:bodyPr/>
          <a:lstStyle/>
          <a:p>
            <a:r>
              <a:rPr lang="uk-UA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7753672" cy="6140152"/>
          </a:xfrm>
        </p:spPr>
        <p:txBody>
          <a:bodyPr>
            <a:normAutofit fontScale="925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 від мети комунікативного акту, виділяють три типи погляду: 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діловий (умовний трикутник – очі і лоб партнера),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світський (межі трикутника – очі і рот),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інтимний (нижче від останнього трикутника). 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Важливе місці невербальних мовленнєвих засобів посідає міміка.</a:t>
            </a:r>
          </a:p>
          <a:p>
            <a:r>
              <a:rPr lang="uk-UA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Міміка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(грець.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mimikos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наслідувальний) – організація м’язів обличчя, яка передає, відображає емоційний стан людини чи реакцію на повідомлення.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Мімікою людина може усвідомлено керувати, що дає їй змогу за бажанням маскувати свої справжні думки й цілеспрямовано створювати в партнерів бажаний образ. Відображення на обличчі щирих емоцій має симетричний вигляд, у той час як імітування почуттів, яких насправді людина не відчуває, призводить до того, що ліва й права половини обличчя виглядають асиметрично.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45850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rmAutofit/>
          </a:bodyPr>
          <a:lstStyle/>
          <a:p>
            <a:r>
              <a:rPr lang="uk-UA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Усмішка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знак дружніх почуттів, прихильності до партнера. Посмішка може бути радісною, якщо людина почувається добре, і стражденною, якщо сумно; іронічною, глузливою, презирливою, запобігливою і т. д.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Урівноважена і вдоволена людина посміхається спокійною, безтурботною посмішкою. 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Важливе місце в здійсненні невербальної комунікації посідають </a:t>
            </a:r>
            <a:r>
              <a:rPr lang="uk-UA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жести,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є </a:t>
            </a: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 рухом тіла, а рухом душі».   </a:t>
            </a:r>
          </a:p>
          <a:p>
            <a:r>
              <a:rPr lang="uk-UA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(від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франц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gest 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рух) - виразний рух зап’ястя, який сигналізує про внутрішній емоційний стан людини. Жести можуть бути умовними (як результат звички, традиції) та неумовними.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5922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620000" cy="1143000"/>
          </a:xfrm>
        </p:spPr>
        <p:txBody>
          <a:bodyPr/>
          <a:lstStyle/>
          <a:p>
            <a:r>
              <a:rPr lang="ru-RU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п’ять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типів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жестів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ілюстратори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регулятори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емблеми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афекту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адаптери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41242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7620000" cy="1143000"/>
          </a:xfrm>
        </p:spPr>
        <p:txBody>
          <a:bodyPr/>
          <a:lstStyle/>
          <a:p>
            <a:pPr algn="ctr"/>
            <a:r>
              <a:rPr lang="uk-UA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іншою класифікацією вділяють такі групи жестів:</a:t>
            </a:r>
            <a:br>
              <a:rPr lang="uk-UA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комунікації: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привітання, ствердження, запитання, заперечення тощо;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модальні,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відображають оцінку та ставлення: довіра, схвалення, незадоволення тощо;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описові,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набувають певного значення в контексті мовленнєвого висловлювання.</a:t>
            </a:r>
          </a:p>
          <a:p>
            <a:pPr algn="ctr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Жести показують психологічний стан людини, її щирість тощо –достатньо активне жестикулювання звичайно свідчить про відчуття людиною позитивних емоцій, її зацікавленість і приятельське ставлення; а надмірне, хаотичне жестикулювання є ознакою неспокою і невпевненості.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25848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620000" cy="1143000"/>
          </a:xfrm>
        </p:spPr>
        <p:txBody>
          <a:bodyPr/>
          <a:lstStyle/>
          <a:p>
            <a:pPr algn="ctr"/>
            <a:r>
              <a:rPr lang="uk-UA" sz="4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Інтерпретація найпоширеніших жестів:</a:t>
            </a:r>
            <a:br>
              <a:rPr lang="uk-UA" sz="4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412776"/>
            <a:ext cx="7620000" cy="5256584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	демонстрація відкритих долонь – ознака щирості;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	стискання долонь – внутрішнє напруження;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	затуляння рота рукою під час мовлення – подив, неправда, довірливе повідомлення;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	торкання носа, легке почісування його – невпевненість у повідомленні, пошук нових контраргументів;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	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погладжування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підборіддя – момент прийняття рішення;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	хаотичні рухи рук (скручування чи розкручування авторучки, торкання одягу) –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нервовість,ніяковіння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	пощипування долонь – готовність до агресії;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	покусування нігтів – замасковане занепокоєння;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85397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136904" cy="6408712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	різні рухи рук впоперек тіла (поправити годинник) – прихована нервозність;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10)	збирання ворсинок з одягу – жест несхвалення;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11)	відтягування від шиї коміра – людина підозрює, що інші розпізнали її брехню, нестача повітря в стані гніву;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12)	протирання скла в окулярах чи покусування дужок їх оправи – пауза для обдумування, прохання почекати;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13)	знімання окулярів і кидання їх на стіл – надмірно гостра розмова, важка й неприємна тема;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14)	нахил голови набік – пробудження інтересу;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15)	швидкий нахил чи поворот голови вбік – бажання висловитися;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16)	постійне відкидання волосся з лоба – занепокоєння;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17)	явне бажання знайти опору чи доторкнутися що чогось – відчуття складності та неприємності моменту, нерозуміння того, як виплутуватися з ситуації, що склалася.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63750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7620000" cy="6408712"/>
          </a:xfrm>
        </p:spPr>
        <p:txBody>
          <a:bodyPr>
            <a:norm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статичного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відбиваються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справжні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особи.</a:t>
            </a:r>
          </a:p>
          <a:p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сидіння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ходіння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характерна манера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триматися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тіла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демонструвати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впевненості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зверхності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(руки за спиною, голова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піднята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агресивність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відстоювати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(корпус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уперед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руки на стегнах,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пальці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пояс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прорізі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контакту з партнером (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стояння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спирання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руками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несхрещені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кінцівки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розстебнутий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піджак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13800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0"/>
            <a:ext cx="8388424" cy="6858000"/>
          </a:xfrm>
        </p:spPr>
        <p:txBody>
          <a:bodyPr>
            <a:normAutofit fontScale="92500" lnSpcReduction="2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	скептичну захисну настанову (схрещені кінцівки);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	готовність зіскочити будь-якої миті, спроба зняти накопичене напруження (сидіння на краю стільця);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	«відключення» від розмови (закидання ноги на ногу зі схрещуванням рук на грудях);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	стримування несхвального ставлення, переляк чи хвилювання, спроба самоконтролю, негативний захисний стан (схрещені щиколотки ніг);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	явне бажання перервати розмову й піти ( у положенні сидячи чи стоячи орієнтація ніг на вихід);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10)	внутрішнє занепокоєння, напруження (часта зміна поз, метушливість);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11)	сигнал про те, що рішення прийнято, бесіда набридла чи щось здивувало, шокувало (вставання);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12)	розчарування й бажання приховати негативне ставлення (зціплення пальців рук);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13)	намагання приховати свої справжні наміри (руки спираються ліктями на стіл, а їх зап’ястя розташовані перед ротом);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14)	нудьгу (підтримування голови долонею);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15)	зацікавленість (пальці стиснуті в кулак, розташовані під щокою, але не служать для опори голови);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16)	знак дещо критичної оцінки (підпирання великим пальцем підборіддя).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06722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7620000" cy="1143000"/>
          </a:xfrm>
        </p:spPr>
        <p:txBody>
          <a:bodyPr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План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Типологія засобів невербальної комунікації.</a:t>
            </a:r>
          </a:p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Гендерні аспекти спілкування.</a:t>
            </a:r>
            <a:br>
              <a:rPr lang="uk-UA" dirty="0"/>
            </a:b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25145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620000" cy="1143000"/>
          </a:xfrm>
        </p:spPr>
        <p:txBody>
          <a:bodyPr/>
          <a:lstStyle/>
          <a:p>
            <a:br>
              <a:rPr lang="uk-UA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7681664" cy="6140152"/>
          </a:xfrm>
        </p:spPr>
        <p:txBody>
          <a:bodyPr>
            <a:normAutofit lnSpcReduction="10000"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 людини до співрозмовника передає його </a:t>
            </a:r>
            <a:r>
              <a:rPr lang="uk-UA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поза.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Оптимальна поза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педагога: оратор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стоїть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прямо, ноги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розставлені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15-30 см.,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нога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виставлена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вперед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трохи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зігнута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права нога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опора, голова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трохи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нахилена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вперед,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обличчя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повернуте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руки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жестикулювання</a:t>
            </a:r>
            <a:r>
              <a:rPr lang="ru-RU" dirty="0"/>
              <a:t>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 компонентом невербальної комунікації є </a:t>
            </a:r>
            <a:r>
              <a:rPr lang="uk-UA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просодичні засоби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гучність, темп (швидкість), висота і тембр голосу.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Науки, що займаються голосом: </a:t>
            </a:r>
          </a:p>
          <a:p>
            <a:r>
              <a:rPr lang="uk-UA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Фонопедія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займається виправленням і удосконалюванням голосу.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Педагог, як і кожен оратор, повинен постійно дбати про стан мовленнєвого апарату: носової і ротової порожнини, губ, зубів, язика, горла, трахеї, бронхів, легень. </a:t>
            </a:r>
          </a:p>
          <a:p>
            <a:r>
              <a:rPr lang="uk-UA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Паралінгвістика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вивчає висоту голосу, зміни мелодики, сили, використання тембру, пауз тощо).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429181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8676456" y="274638"/>
            <a:ext cx="467544" cy="58018"/>
          </a:xfrm>
        </p:spPr>
        <p:txBody>
          <a:bodyPr/>
          <a:lstStyle/>
          <a:p>
            <a:r>
              <a:rPr lang="uk-UA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7897688" cy="6140152"/>
          </a:xfrm>
        </p:spPr>
        <p:txBody>
          <a:bodyPr>
            <a:normAutofit/>
          </a:bodyPr>
          <a:lstStyle/>
          <a:p>
            <a:r>
              <a:rPr lang="uk-UA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Швидкість мовлення свідчить про темперамент учителя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у людини надто швидкий темп мовлення, це означає, що вона або імпульсивна, жвава, впевнена у собі, або несмілива, невпевнена. Спокійна й повільна мова є ознакою вдумливості, поміркованості. Якщо темп поступово уповільнюється, це сигналізує, що людина втомилася, замислилася, втратила впевненість.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із невербальних виявів людини є </a:t>
            </a:r>
            <a:r>
              <a:rPr lang="uk-UA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сміх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Надто голосний, металевий сміх є ознакою невихованості особи. Щирий, доброзичливий сміх у багатьох випадках може зняти психологічне напруження, покращити відносини між людьми. Сміх завжди має бути доречним.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Загострити увагу до найістотніших положень матеріалу можуть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паузи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тимчасові зупинки, перерви у мовленні, які сприяють смисловому уточненню змісту, розділяють мовленнєвий потік на частини, відіграючи значну роль у сприйманні та засвоєнні матеріалу.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976740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064896" cy="6408712"/>
          </a:xfrm>
        </p:spPr>
        <p:txBody>
          <a:bodyPr>
            <a:normAutofit lnSpcReduction="1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успішність комунікативного акту впливають засоби, пов’язані з </a:t>
            </a:r>
            <a:r>
              <a:rPr lang="uk-UA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проксемікою</a:t>
            </a:r>
            <a:r>
              <a:rPr lang="uk-UA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 відстань між його учасниками.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Проксеміка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також включає орієнтацію людей в просторі. 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Існує чотири просторових зони, яких людина свідомо чи несвідомо дотримується при спілкуванні: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Перша зона – інтимна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(від 15 до 46 см). Цю зону людина найбільше оберігає. У ній можуть знаходитися, крім суб’єкта, лише найближчі йому люди.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Друга зона – особиста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(від 46 до 120 см). У цій зоні люди звичайно розміщуються під час дружніх зустрічей, на вечірках.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Третя зона – соціальна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(від 120 – до 360 см). Цієї відстані люди дотримуються під час міжособистісного спілкування з малознайомими людьми, зокрема, на роботі.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Четверта зона – громадська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(понад 360 см). Відстань, на якій бажано знаходитись лектору, оратору.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24668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7620000" cy="1143000"/>
          </a:xfrm>
        </p:spPr>
        <p:txBody>
          <a:bodyPr/>
          <a:lstStyle/>
          <a:p>
            <a:pPr algn="ctr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передбачається, що комунікативний процес буде відбуватися за столом, важливо продумати, як розмістити його учасників. </a:t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352928" cy="5141168"/>
          </a:xfrm>
        </p:spPr>
        <p:txBody>
          <a:bodyPr>
            <a:normAutofit lnSpcReduction="10000"/>
          </a:bodyPr>
          <a:lstStyle/>
          <a:p>
            <a:r>
              <a:rPr lang="uk-UA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 чотири види розташування людей за столом.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Кутове розміщення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дає змогу забезпечити постійний контакт очей та умови для вияву інших невербальних сигналів партнерів по комунікації.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Кооперативна позиція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(позиція співробітництва): люди знаходяться поруч; відсутність столу, що сприймається як зовнішній бар’єр, допомагає встановити будь-які довірливі стосунки між особами, забезпечити краще взаєморозуміння.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uk-U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Конкурентооборонна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позиція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учасники знаходяться один навпроти одного; наявність бар’єра у вигляді столу створює загальну атмосферу протиборства. Також таке розміщення за столом може виявляти відносини субординації, рівноправності.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Незалежна позиція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учасники комунікації за власним бажанням сідають по діагоналі столу, це свідчить про їхню незацікавленість у питаннях, що обговорюються.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917599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620000" cy="1143000"/>
          </a:xfrm>
        </p:spPr>
        <p:txBody>
          <a:bodyPr/>
          <a:lstStyle/>
          <a:p>
            <a:r>
              <a:rPr lang="uk-UA" sz="3600" dirty="0">
                <a:solidFill>
                  <a:srgbClr val="FF0000"/>
                </a:solidFill>
              </a:rPr>
              <a:t>2.	Гендерні аспекти спілкування.</a:t>
            </a:r>
            <a:br>
              <a:rPr lang="uk-UA" sz="3600" dirty="0">
                <a:solidFill>
                  <a:srgbClr val="FF0000"/>
                </a:solidFill>
              </a:rPr>
            </a:b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7620000" cy="4800600"/>
          </a:xfrm>
        </p:spPr>
        <p:txBody>
          <a:bodyPr>
            <a:normAutofit fontScale="925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 мовознавці активно досліджують соціальні та культурні чинники, що визначають відносини культури та суспільства до чоловіків і жінок, поведінку індивідів у зв’язку з приналежністю до тієї чи іншої статі, стереотипні уявлення про чоловічі та жіночі якості.</a:t>
            </a:r>
          </a:p>
          <a:p>
            <a:r>
              <a:rPr lang="uk-U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Гендер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gender 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стать, від лат.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genus 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рід) – соціально-біологічна характеристика, через яку визначаються поняття «чоловік» і «жінка»; психосоціальні, соціокультурні ролі чоловіка та жінки як особистостей, на відміну від статі, яка позначає біологічні відмінності; цілісна психічна репрезентація статі, сповнена неповторним динамічним глибинним, когнітивним та поведінковим поняттям жіночого та чоловічого, здобута індивідом у результаті набуття індивідуального гендерного досвіду. </a:t>
            </a:r>
          </a:p>
          <a:p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Гендерні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відмінності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формуються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соціалізації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2406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7620000" cy="5492080"/>
          </a:xfrm>
        </p:spPr>
        <p:txBody>
          <a:bodyPr/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Гендерні пошуки у лінгвістиці зводяться до таких підходів: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маніфестація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гендеру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стилі спілкування;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виявлення особливостей мовлення чоловіків та жінок (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гендерні стереотипи);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вираження 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гендеру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на  різних 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рівнях  (морфологічному, лексичному та текстуальному);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гендер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традиції мовленнєвого етикету.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стверджують психологи, лінгвісти, стиль спілкування жінок і чоловіків найяскравіше репрезентується в діловій та професійній сферах.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471587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Чоловічий стиль спілкування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7753672" cy="6741368"/>
          </a:xfrm>
        </p:spPr>
        <p:txBody>
          <a:bodyPr>
            <a:norm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зорієнтований на систему домінування: чоловікам характерна завищена самооцінка, самовпевненість, зосередженість на завданні, схильність до стереотипів у спілкуванні. Такий стиль називають авторитарним. Для чоловіків найважливішою є інформація, результат, факти, цифри, для них тільки одна відповідь правильна (переважно це – власна думка). Чоловіки частіше є лідерами; їхня самооцінка залежить від успіхів у сфері предметної діяльності, є стабільною й загалом вища від жіночої.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997693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7825680" cy="5060032"/>
          </a:xfrm>
        </p:spPr>
        <p:txBody>
          <a:bodyPr/>
          <a:lstStyle/>
          <a:p>
            <a:r>
              <a:rPr lang="uk-UA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Жіночий стиль спілкування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значно досконалішим, адже жінки,  зазвичай, перевершують  чоловіків  у  всьому,  що стосується мови (дівчата починають говорити раніше, мають багатший словниковий запас, утворюють складніші й різноманітніші речення); вони прихильніші, емоційніші, ніж чоловіки. Жінки репрезентують демократичний стиль спілкування: колегіальне ухвалення рішень, заохочення активності учасників комунікативного процесу, що сприяє зростанню ініціативності співрозмовників, кількості нестандартних творчих рішень.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829047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679054"/>
            <a:ext cx="7620000" cy="1143000"/>
          </a:xfrm>
        </p:spPr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7620000" cy="4800600"/>
          </a:xfrm>
        </p:spPr>
        <p:txBody>
          <a:bodyPr/>
          <a:lstStyle/>
          <a:p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спілкування у чоловіків і жінок є різною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чоловік спілкується для того, щоб передати важливу інформацію, а жінка – щоб зав’язати, підтвердити й укріпити емоційні зв’язки зі співрозмовниками. Тому чоловік під час спілкування або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задіює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весь мозок, або (якщо зайнятий чимось важливим) відповідає «на автоматі», взагалі не сприймаючи слова співрозмовника. У жінки навпаки – активується невелика частка мозку, але паралельно вона може займатися ще десятком інших справ.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Оперман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Є. Вебер вважають, що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жінки і чоловіки переслідують різні цілі при комунікації.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чоловіків мова йде переважно про інформацію, жінки при спілкуванні шукають акцентуації зв'язку, людської близькості. </a:t>
            </a:r>
          </a:p>
        </p:txBody>
      </p:sp>
    </p:spTree>
    <p:extLst>
      <p:ext uri="{BB962C8B-B14F-4D97-AF65-F5344CB8AC3E}">
        <p14:creationId xmlns:p14="http://schemas.microsoft.com/office/powerpoint/2010/main" val="28631222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чоловіків характерним є виокремлення свого «Я», а для жінок – актуалізація «Ми» в налагодженні професійних ділових контактів.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ж стосується аспектів спілкування, пов’язаних із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мовним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кодом, то в мовленні чоловіків простежується більша кількість іменників і дієслів; жінки віддають перевагу прикметникам і прислівникам.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мовленні жінок частіше трапляються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актуалізатори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(так? ти що? га? тощо), сигнали наявності зворотного зв’язку й уваги до слів співбесідника (так, ага, угу, о! тощо).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Чоловічій письмовій мові порівняно з жіночою характерні такі особливості: речення в середньому коротші від жіночих, велика кількість граматичних помилок, переважання раціоналістичних оцінок, а не емоційних і сенсорних, використання окличних та питальних речень.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76339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620000" cy="1143000"/>
          </a:xfrm>
        </p:spPr>
        <p:txBody>
          <a:bodyPr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Основна література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1.Джонсон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Девид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 Соціальна психологія: тренінг міжособистісного спілкування /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Девид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 Джонсон; пер. з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Хомика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К.: Вид. дім «КМ Академія», 2003. – 287 с.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2.Сайтерли І.А. Культура міжособистісних стосунків: навчальний посібник / І.А.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Сайтерли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К.: «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Академвидав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2007. – 239 с.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Мова рухів тіла /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Аллан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Барбара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КМ-БУКС, 2015. – 416 с.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Щербина Д. В. Невербальна культура педагога: методичні рекомендації до проведення лабораторних занять з курсу «Основи педагогічної творчості та майстерності / Дар’я Володимирівна Щербина. – Київ: НПУ імені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М.П.Драгоманова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2012 р. – 58 с.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1953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80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Ведення  </a:t>
            </a:r>
            <a:r>
              <a:rPr lang="uk-UA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полеміки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Окрім того, чоловіки та жінки виявляють тенденції до різних  стилів  ведення  полеміки.  Чоловіки  рідше  погоджуються з критикою, частіше іронізують, посилаються на авторитети, використовують менше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засобів, що виражають невпевненість, і в результаті справляють враження більш компетентних і впевнених у собі й у своїй правоті фахівців, тобто успішніше домагаються так званого «статусу експерта».</a:t>
            </a:r>
          </a:p>
        </p:txBody>
      </p:sp>
    </p:spTree>
    <p:extLst>
      <p:ext uri="{BB962C8B-B14F-4D97-AF65-F5344CB8AC3E}">
        <p14:creationId xmlns:p14="http://schemas.microsoft.com/office/powerpoint/2010/main" val="29089459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620000" cy="114300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7620000" cy="5832648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Таннен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своїй роботі "Ти мене не розумієш", перекладеної на німецьку мову, говорить про те, що кожна людина формується під впливом багатьох факторів: етнічної, расової приналежності, релігії, віку професії - і що все це зливається з особистістю 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схильностями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індивідуума. 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uk-UA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"Без такого розуміння ми приречені постійно звинувачувати інших у небажанні зрозуміти, вислухати, звернути увагу на наші репліки, прохання ... Чим більше ми будемо усвідомлювати відмінності у використанні мови жінками і чоловіками, тим менше ми будемо чути скарг" ти мене не розумієш ". </a:t>
            </a:r>
          </a:p>
        </p:txBody>
      </p:sp>
    </p:spTree>
    <p:extLst>
      <p:ext uri="{BB962C8B-B14F-4D97-AF65-F5344CB8AC3E}">
        <p14:creationId xmlns:p14="http://schemas.microsoft.com/office/powerpoint/2010/main" val="6202349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7620000" cy="1143000"/>
          </a:xfrm>
        </p:spPr>
        <p:txBody>
          <a:bodyPr/>
          <a:lstStyle/>
          <a:p>
            <a:pPr algn="ctr"/>
            <a:r>
              <a:rPr lang="uk-UA" sz="2800" dirty="0">
                <a:solidFill>
                  <a:srgbClr val="FF0000"/>
                </a:solidFill>
              </a:rPr>
              <a:t>Специфіка жіночого / чоловічого </a:t>
            </a:r>
            <a:r>
              <a:rPr lang="uk-UA" sz="2800" dirty="0" err="1">
                <a:solidFill>
                  <a:srgbClr val="FF0000"/>
                </a:solidFill>
              </a:rPr>
              <a:t>мовного</a:t>
            </a:r>
            <a:r>
              <a:rPr lang="uk-UA" sz="2800" dirty="0">
                <a:solidFill>
                  <a:srgbClr val="FF0000"/>
                </a:solidFill>
              </a:rPr>
              <a:t> спілкування за основними параметрами Д. </a:t>
            </a:r>
            <a:r>
              <a:rPr lang="uk-UA" sz="2800" dirty="0" err="1">
                <a:solidFill>
                  <a:srgbClr val="FF0000"/>
                </a:solidFill>
              </a:rPr>
              <a:t>Таннен</a:t>
            </a:r>
            <a:r>
              <a:rPr lang="uk-UA" sz="2800" dirty="0">
                <a:solidFill>
                  <a:srgbClr val="FF0000"/>
                </a:solidFill>
              </a:rPr>
              <a:t>:</a:t>
            </a:r>
            <a:br>
              <a:rPr lang="uk-UA" sz="2800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Ведення розмови. 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чоловіків розмова - це обмін інформацією, а для жінок-це взаємодія, жінки схильні ставити на перше місце при спілкуванні близькість, а чоловіки - незалежність; увагу до деталей у жінок є засобом прояву інтересу, створення причетності. Чоловіків дратує увагу жінок до деталей.</a:t>
            </a:r>
          </a:p>
          <a:p>
            <a:pPr marL="114300" indent="0">
              <a:buNone/>
            </a:pP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Статусні позиції. 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Чоловіки частіше схильні до того, щоб у розмові маніпулювати статусом, жінки частіше прихильні до встановлення близьких відносин, жінки відчувають себе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комфортно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розмовляють в присутності своїх друзів і людей, рівних їм по положенню, а чоловіки - коли їм необхідно встановити і зберегти свій статус в групі.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503474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Сфера спілкування. 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Більшість чоловіків відчувають себе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комфортно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якщо виступають публічно, жінки віддають перевагу приватні бесіди.</a:t>
            </a:r>
          </a:p>
          <a:p>
            <a:pPr marL="114300" indent="0">
              <a:buNone/>
            </a:pP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Теми обговорення. 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Чоловіки вважають хорошою розмову про факти, неособистісні проблеми, а жінки - особисту бесіду.</a:t>
            </a:r>
          </a:p>
          <a:p>
            <a:pPr marL="114300" indent="0">
              <a:buNone/>
            </a:pP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Стиль слухання чоловіків і жінок. 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Стиль слухання чоловіків сфокусований на інформаційний рівень розмови, жіночий - на взаємини, тобто на мета-інформаційний рівень.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884810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352928" cy="6480720"/>
          </a:xfrm>
        </p:spPr>
        <p:txBody>
          <a:bodyPr>
            <a:normAutofit/>
          </a:bodyPr>
          <a:lstStyle/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Гендерне толерантне спілкування повинне відбуватись як на мікрорівні, так і на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мезорівні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рівні трудових колективів. У закладах освіти, у яких працюють  як чоловіки, так і жінки, повинні реалізовуватись принципи гендерного спілкування,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здійснюватись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гендерна політика.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Чоловіки і жінки повинні в собі виховувати при дієвій гендерній позитивній політиці установи андрогенні риси спілкування, конструювати деяке спільне нейтральне поле взаємодії, де на перший план повинні виходити професійні якості особистості. 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Отже, знання основ гендерного ділового спілкування дозволить уникати або швидко реагувати на непорозуміння, комунікативні бар’єри і конфлікти на роботі між чоловіками і жінками.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986274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132856"/>
            <a:ext cx="7620000" cy="1143000"/>
          </a:xfrm>
        </p:spPr>
        <p:txBody>
          <a:bodyPr/>
          <a:lstStyle/>
          <a:p>
            <a:r>
              <a:rPr lang="uk-UA" i="1" dirty="0"/>
              <a:t>Дякую за увагу!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82044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solidFill>
                  <a:schemeClr val="tx1"/>
                </a:solidFill>
              </a:rPr>
              <a:t>1.	</a:t>
            </a:r>
            <a:r>
              <a:rPr lang="ru-RU" sz="4400" dirty="0" err="1">
                <a:solidFill>
                  <a:schemeClr val="tx1"/>
                </a:solidFill>
              </a:rPr>
              <a:t>Типологія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засобів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невербальної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комунікації</a:t>
            </a:r>
            <a:r>
              <a:rPr lang="ru-RU" sz="4400" dirty="0">
                <a:solidFill>
                  <a:schemeClr val="tx1"/>
                </a:solidFill>
              </a:rPr>
              <a:t>.</a:t>
            </a:r>
            <a:endParaRPr lang="uk-UA" sz="4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Доведено, що близько 70% інформації людська істота сприймає саме за допомогою візуального (зорового) каналу, а у процесі взаємодії керівника (педагога) до 80% комунікації здійснюється за рахунок невербальних засобів. 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теорією А. Піза,  австралійського спеціаліста «з мови рухів тіла», за допомогою слів передається лише 7% інформації, тоді як за допомогою звукових засобів (тон голосу, інтонація тощо) – 38%, а за допомогою міміки, жестів, пози – 55%. Більше 90% інформації у перші секунди спілкування передається невербальними засобами.</a:t>
            </a:r>
          </a:p>
          <a:p>
            <a:pPr marL="114300" indent="0" algn="ctr">
              <a:buNone/>
            </a:pPr>
            <a:r>
              <a:rPr lang="uk-UA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Проте це показує не зменшення значення сказаних людиною слів, а збільшення значення невербальних засобів, які доповнюють ці слова.</a:t>
            </a:r>
          </a:p>
        </p:txBody>
      </p:sp>
    </p:spTree>
    <p:extLst>
      <p:ext uri="{BB962C8B-B14F-4D97-AF65-F5344CB8AC3E}">
        <p14:creationId xmlns:p14="http://schemas.microsoft.com/office/powerpoint/2010/main" val="141576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7620000" cy="4800600"/>
          </a:xfrm>
        </p:spPr>
        <p:txBody>
          <a:bodyPr>
            <a:noAutofit/>
          </a:bodyPr>
          <a:lstStyle/>
          <a:p>
            <a:r>
              <a:rPr lang="uk-UA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Невербальна комунікація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комунікація за допомогою немовних засобів (жести, міміка, паузи, манери, зовнішність).</a:t>
            </a:r>
          </a:p>
          <a:p>
            <a:pPr marL="114300" indent="0" algn="ctr">
              <a:buNone/>
            </a:pPr>
            <a:r>
              <a:rPr lang="uk-UA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Трактування засобів невербальної комунікації залежать від: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індивідуально-психологічних особливостей;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соціального середовища;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дотримання норм етикету;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віку;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типу темпераменту людини;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національної належності особистості.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317658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7620000" cy="1143000"/>
          </a:xfrm>
        </p:spPr>
        <p:txBody>
          <a:bodyPr/>
          <a:lstStyle/>
          <a:p>
            <a:r>
              <a:rPr lang="uk-UA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Невербальні засоби мають змогу:</a:t>
            </a:r>
            <a:br>
              <a:rPr lang="uk-UA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підтверджувати, повторювати вербальну інформацію;</a:t>
            </a:r>
          </a:p>
          <a:p>
            <a:pPr marL="11430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посилювати й акцентувати сказане, що збільшує ефективність комунікації;</a:t>
            </a:r>
          </a:p>
          <a:p>
            <a:pPr marL="11430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заперечувати її, що заважає правильному сприйняттю повідомлення реципієнтами.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96073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12968" cy="1143000"/>
          </a:xfrm>
        </p:spPr>
        <p:txBody>
          <a:bodyPr/>
          <a:lstStyle/>
          <a:p>
            <a:r>
              <a:rPr lang="uk-UA" sz="4000" dirty="0">
                <a:solidFill>
                  <a:srgbClr val="FF0000"/>
                </a:solidFill>
              </a:rPr>
              <a:t>Структура невербальної комунікації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7753672" cy="5661248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оптико-кінетичну підсистема: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зовнішній вигляд людини;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погляд;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міміка (вираз обличчя) та пантоміміка (пози і жести);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постава та хода;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візуальні рухи (контакт очима, рух очей);</a:t>
            </a:r>
          </a:p>
          <a:p>
            <a:pPr marL="114300" indent="0">
              <a:buNone/>
            </a:pP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uk-U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просодика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паралінгвістична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навколомовленнєва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підсистема);</a:t>
            </a:r>
          </a:p>
          <a:p>
            <a:pPr marL="114300" indent="0">
              <a:buNone/>
            </a:pP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темп мовлення;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вокальні якості голосу;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діапазон, тональність, тембр голосу;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спосіб артикуляції;</a:t>
            </a:r>
          </a:p>
          <a:p>
            <a:pPr marL="114300" indent="0">
              <a:buNone/>
            </a:pP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uk-U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екстралінгвістика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(чи </a:t>
            </a:r>
            <a:r>
              <a:rPr lang="uk-U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позамовленнєву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підсистема):</a:t>
            </a:r>
          </a:p>
          <a:p>
            <a:pPr marL="114300" indent="0">
              <a:buNone/>
            </a:pP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паузи;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сміх;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12973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7812360" y="188640"/>
            <a:ext cx="264840" cy="85998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7681664" cy="619268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	</a:t>
            </a:r>
            <a:r>
              <a:rPr lang="uk-U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проксеміка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(просторова організація комунікації):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просторове розміщення учасників комунікативного акту відносно один одного;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відстань між ними;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тактильні рухи як аспект дистанційної поведінки;</a:t>
            </a:r>
          </a:p>
          <a:p>
            <a:pPr marL="11430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	</a:t>
            </a:r>
            <a:r>
              <a:rPr lang="uk-U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ольфакторна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(сукупність різних запахів у навколишньому середовищі):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природний запах;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штучні запахи;</a:t>
            </a:r>
          </a:p>
          <a:p>
            <a:pPr marL="11430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	</a:t>
            </a:r>
            <a:r>
              <a:rPr lang="uk-UA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хронеміка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(часові особливості комунікативного акту):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час очікування початку комунікації;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тривалість комунікативного акту;</a:t>
            </a:r>
          </a:p>
          <a:p>
            <a:pPr marL="11430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час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хезитації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92205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8077200" y="274638"/>
            <a:ext cx="311224" cy="58018"/>
          </a:xfrm>
        </p:spPr>
        <p:txBody>
          <a:bodyPr/>
          <a:lstStyle/>
          <a:p>
            <a:r>
              <a:rPr lang="uk-UA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92696"/>
            <a:ext cx="7897688" cy="6669360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Особливе місце у невербальній комунікації посідає візуальний контакт, адже найінформативнішим засобом невербального спілкування, найбільш достовірним і точним сигналом є очі.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 бесіди рекомендується зустрічатися поглядом зі співрозмовником приблизно 2/3 усього часу спілкування.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 цієї пропорції може викликати або підвищену зацікавленість до людини та її промови, або, навпаки, сильні негативні емоції (тоді погляд виражає виклик).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 частіше дивиться в очі партнера тоді, коли слухає, а не тоді, коли говорить. Якщо співрозмовник під час бесіди дуже часто відводить погляд убік, це означає що партнер або нервує, або нудьгує і хоче скоріше припинити малоцікаву для нього розмову.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474510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2010</TotalTime>
  <Words>2065</Words>
  <Application>Microsoft Office PowerPoint</Application>
  <PresentationFormat>Екран (4:3)</PresentationFormat>
  <Paragraphs>200</Paragraphs>
  <Slides>35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35</vt:i4>
      </vt:variant>
    </vt:vector>
  </HeadingPairs>
  <TitlesOfParts>
    <vt:vector size="41" baseType="lpstr">
      <vt:lpstr>Arial</vt:lpstr>
      <vt:lpstr>Calibri</vt:lpstr>
      <vt:lpstr>Cambria</vt:lpstr>
      <vt:lpstr>Times New Roman</vt:lpstr>
      <vt:lpstr>Wingdings</vt:lpstr>
      <vt:lpstr>Соседство</vt:lpstr>
      <vt:lpstr>Тема: Невербальні засоби міжособистісної комунікації</vt:lpstr>
      <vt:lpstr>План </vt:lpstr>
      <vt:lpstr>Основна література</vt:lpstr>
      <vt:lpstr>1. Типологія засобів невербальної комунікації.</vt:lpstr>
      <vt:lpstr>Презентація PowerPoint</vt:lpstr>
      <vt:lpstr>Невербальні засоби мають змогу: </vt:lpstr>
      <vt:lpstr>Структура невербальної комунікації </vt:lpstr>
      <vt:lpstr>Презентація PowerPoint</vt:lpstr>
      <vt:lpstr>.</vt:lpstr>
      <vt:lpstr>Презентація PowerPoint</vt:lpstr>
      <vt:lpstr>Залежно від напрямку погляду і характеру супутніх рухів значення цих сигналів розрізняється: </vt:lpstr>
      <vt:lpstr>.</vt:lpstr>
      <vt:lpstr>Презентація PowerPoint</vt:lpstr>
      <vt:lpstr>Виділяють п’ять типів жестів: </vt:lpstr>
      <vt:lpstr>За іншою класифікацією вділяють такі групи жестів: </vt:lpstr>
      <vt:lpstr>Інтерпретація найпоширеніших жестів: </vt:lpstr>
      <vt:lpstr>Презентація PowerPoint</vt:lpstr>
      <vt:lpstr>Презентація PowerPoint</vt:lpstr>
      <vt:lpstr>Презентація PowerPoint</vt:lpstr>
      <vt:lpstr> </vt:lpstr>
      <vt:lpstr>.</vt:lpstr>
      <vt:lpstr>Презентація PowerPoint</vt:lpstr>
      <vt:lpstr>Коли передбачається, що комунікативний процес буде відбуватися за столом, важливо продумати, як розмістити його учасників.  </vt:lpstr>
      <vt:lpstr>2. Гендерні аспекти спілкування. </vt:lpstr>
      <vt:lpstr>Презентація PowerPoint</vt:lpstr>
      <vt:lpstr>Чоловічий стиль спілкування</vt:lpstr>
      <vt:lpstr>Презентація PowerPoint</vt:lpstr>
      <vt:lpstr>Презентація PowerPoint</vt:lpstr>
      <vt:lpstr>Презентація PowerPoint</vt:lpstr>
      <vt:lpstr>Ведення  полеміки</vt:lpstr>
      <vt:lpstr>Презентація PowerPoint</vt:lpstr>
      <vt:lpstr>Специфіка жіночого / чоловічого мовного спілкування за основними параметрами Д. Таннен: </vt:lpstr>
      <vt:lpstr>Презентація PowerPoint</vt:lpstr>
      <vt:lpstr>Презентація PowerPoint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Невербальні засоби міжособистісної комунікації</dc:title>
  <dc:creator>werty</dc:creator>
  <cp:lastModifiedBy>Nazarii Kost</cp:lastModifiedBy>
  <cp:revision>10</cp:revision>
  <dcterms:created xsi:type="dcterms:W3CDTF">2020-09-17T09:12:58Z</dcterms:created>
  <dcterms:modified xsi:type="dcterms:W3CDTF">2020-09-21T08:37:59Z</dcterms:modified>
</cp:coreProperties>
</file>