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5" r:id="rId26"/>
    <p:sldId id="283" r:id="rId27"/>
    <p:sldId id="284" r:id="rId28"/>
    <p:sldId id="286" r:id="rId29"/>
    <p:sldId id="287"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07.09.2020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07.09.2020</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07.09.2020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07.09.2020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07.09.2020</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07.09.2020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07.09.2020</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07.09.2020</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07.09.2020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836712"/>
            <a:ext cx="6246440" cy="3821810"/>
          </a:xfrm>
        </p:spPr>
        <p:txBody>
          <a:bodyPr>
            <a:normAutofit/>
          </a:bodyPr>
          <a:lstStyle/>
          <a:p>
            <a:pPr algn="ctr"/>
            <a:r>
              <a:rPr lang="uk-UA" sz="3600" dirty="0">
                <a:effectLst>
                  <a:outerShdw blurRad="38100" dist="38100" dir="2700000" algn="tl">
                    <a:srgbClr val="000000">
                      <a:alpha val="43137"/>
                    </a:srgbClr>
                  </a:outerShdw>
                </a:effectLst>
              </a:rPr>
              <a:t>Тема:  </a:t>
            </a:r>
            <a:r>
              <a:rPr lang="uk-UA" sz="3600" dirty="0"/>
              <a:t>Спілкування як інструмент ефективної професійної діяльності</a:t>
            </a:r>
            <a:br>
              <a:rPr lang="ru-RU" sz="3600" dirty="0"/>
            </a:br>
            <a:r>
              <a:rPr lang="uk-UA" sz="3600" dirty="0"/>
              <a:t>педагога</a:t>
            </a:r>
            <a:br>
              <a:rPr lang="ru-RU" sz="3600" dirty="0"/>
            </a:br>
            <a:endParaRPr lang="ru-RU" sz="3600" dirty="0"/>
          </a:p>
        </p:txBody>
      </p:sp>
    </p:spTree>
    <p:extLst>
      <p:ext uri="{BB962C8B-B14F-4D97-AF65-F5344CB8AC3E}">
        <p14:creationId xmlns:p14="http://schemas.microsoft.com/office/powerpoint/2010/main" val="2018676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620688"/>
            <a:ext cx="8136904" cy="6048672"/>
          </a:xfrm>
        </p:spPr>
        <p:txBody>
          <a:bodyPr>
            <a:normAutofit fontScale="92500"/>
          </a:bodyPr>
          <a:lstStyle/>
          <a:p>
            <a:pPr marL="0" indent="0">
              <a:buNone/>
            </a:pPr>
            <a:r>
              <a:rPr lang="uk-UA" b="1" dirty="0"/>
              <a:t>	2. Орієнтування в ситуації і встановлення контакту,</a:t>
            </a:r>
            <a:r>
              <a:rPr lang="uk-UA" dirty="0"/>
              <a:t> тобто початок спілкування. На цьому етапі важливо: дбати про створення доброзичливої атмосфери спілкування (доцільно поговорити про спільні інтереси, сказати щось приємне співрозмовникові, але не лестити); уникати критики, зверхності та негативних оцінювань.</a:t>
            </a:r>
          </a:p>
          <a:p>
            <a:pPr marL="0" indent="0">
              <a:buNone/>
            </a:pPr>
            <a:endParaRPr lang="uk-UA" dirty="0"/>
          </a:p>
          <a:p>
            <a:pPr marL="0" indent="0">
              <a:buNone/>
            </a:pPr>
            <a:r>
              <a:rPr lang="uk-UA" b="1" dirty="0"/>
              <a:t>	3. Обговорення питання.</a:t>
            </a:r>
            <a:r>
              <a:rPr lang="uk-UA" dirty="0"/>
              <a:t> На цьому етапі доцільно дотримуватися таких правил: лаконічно й дохідливо викладати інформацію; уважно вислуховувати співрозмовника і намагатися адекватно сприймати те, про що він говорить; ставити уточню вальні запитання; пам'ятати, що для спілкування характерне діалогічне, а не монологічне мовлення;  аргументувати свою позицію: наводити переконливі докази, а також активно слухати і чути співбесідника (Люди не слухають, що ми говоримо, вони просто чемно чекають своєї черги висловитися). </a:t>
            </a:r>
            <a:endParaRPr lang="ru-RU" dirty="0"/>
          </a:p>
          <a:p>
            <a:endParaRPr lang="ru-RU" dirty="0"/>
          </a:p>
          <a:p>
            <a:endParaRPr lang="ru-RU" dirty="0"/>
          </a:p>
        </p:txBody>
      </p:sp>
    </p:spTree>
    <p:extLst>
      <p:ext uri="{BB962C8B-B14F-4D97-AF65-F5344CB8AC3E}">
        <p14:creationId xmlns:p14="http://schemas.microsoft.com/office/powerpoint/2010/main" val="1337343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476672"/>
            <a:ext cx="7529264" cy="5997280"/>
          </a:xfrm>
        </p:spPr>
        <p:txBody>
          <a:bodyPr>
            <a:normAutofit fontScale="92500"/>
          </a:bodyPr>
          <a:lstStyle/>
          <a:p>
            <a:pPr marL="0" indent="0">
              <a:buNone/>
            </a:pPr>
            <a:r>
              <a:rPr lang="uk-UA" b="1" dirty="0"/>
              <a:t>	4. Прийняття рішення.</a:t>
            </a:r>
            <a:r>
              <a:rPr lang="uk-UA" dirty="0"/>
              <a:t> Щоб прийняти правильне рішення, варто:  запропонувати кілька варіантів вирішення проблеми; уважно вислухати аргументи співрозмовника щодо можливого рішення; визначити за настроєм співрозмовника момент завершення процесу спілкування й запропонувати варіант прийняття рішення; не виявляти роздратування, навіть якщо мети не було досягнуто, намагатися триматися впевнено.</a:t>
            </a:r>
            <a:endParaRPr lang="ru-RU" dirty="0"/>
          </a:p>
          <a:p>
            <a:pPr marL="0" indent="0">
              <a:buNone/>
            </a:pPr>
            <a:r>
              <a:rPr lang="uk-UA" b="1" dirty="0"/>
              <a:t>	5. Вихід із контакту.</a:t>
            </a:r>
            <a:r>
              <a:rPr lang="uk-UA" dirty="0"/>
              <a:t> Відповідно до етикетних правил, ініціатива завершення розмови за статусної несиметричності учасників спілкування має належати особі жіночої статі, людині, старшій за віком, вищій за соціальним становищем. Наприкінці спілкування треба підсумувати результати зустрічі, попрощатися і висловити надію на подальші взаємини і спільну діяльність.</a:t>
            </a:r>
            <a:endParaRPr lang="ru-RU" dirty="0"/>
          </a:p>
          <a:p>
            <a:endParaRPr lang="ru-RU" dirty="0"/>
          </a:p>
        </p:txBody>
      </p:sp>
    </p:spTree>
    <p:extLst>
      <p:ext uri="{BB962C8B-B14F-4D97-AF65-F5344CB8AC3E}">
        <p14:creationId xmlns:p14="http://schemas.microsoft.com/office/powerpoint/2010/main" val="278691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t>2. Закони спілкування</a:t>
            </a:r>
            <a:br>
              <a:rPr lang="ru-RU" dirty="0"/>
            </a:br>
            <a:endParaRPr lang="ru-RU" dirty="0"/>
          </a:p>
        </p:txBody>
      </p:sp>
      <p:sp>
        <p:nvSpPr>
          <p:cNvPr id="3" name="Объект 2"/>
          <p:cNvSpPr>
            <a:spLocks noGrp="1"/>
          </p:cNvSpPr>
          <p:nvPr>
            <p:ph sz="quarter" idx="1"/>
          </p:nvPr>
        </p:nvSpPr>
        <p:spPr>
          <a:xfrm>
            <a:off x="251520" y="1124744"/>
            <a:ext cx="8424936" cy="5733256"/>
          </a:xfrm>
        </p:spPr>
        <p:txBody>
          <a:bodyPr>
            <a:normAutofit fontScale="92500" lnSpcReduction="10000"/>
          </a:bodyPr>
          <a:lstStyle/>
          <a:p>
            <a:pPr marL="0" indent="0">
              <a:buNone/>
            </a:pPr>
            <a:r>
              <a:rPr lang="uk-UA" dirty="0"/>
              <a:t>	У спілкуванні  закони залежать від індивідуальних психологічних особливостей учасників спілкування, закономірностей процесу спілкування. Вони нежорсткі, змінні і мають національну специфіку. </a:t>
            </a:r>
          </a:p>
          <a:p>
            <a:pPr marL="0" indent="0" algn="ctr">
              <a:buNone/>
            </a:pPr>
            <a:r>
              <a:rPr lang="uk-UA" b="1" dirty="0"/>
              <a:t> Закони спілкування:</a:t>
            </a:r>
            <a:endParaRPr lang="ru-RU" dirty="0"/>
          </a:p>
          <a:p>
            <a:pPr marL="0" indent="0">
              <a:buNone/>
            </a:pPr>
            <a:r>
              <a:rPr lang="uk-UA" b="1" dirty="0"/>
              <a:t>	Закон дзеркального розвитку</a:t>
            </a:r>
            <a:r>
              <a:rPr lang="uk-UA" dirty="0"/>
              <a:t>.</a:t>
            </a:r>
            <a:r>
              <a:rPr lang="uk-UA" b="1" i="1" dirty="0"/>
              <a:t> </a:t>
            </a:r>
            <a:r>
              <a:rPr lang="uk-UA" dirty="0"/>
              <a:t>Співрозмовники автоматично і підсвідомо наслідують стиль один одного. Наприклад, якщо спілкування починається агресивно – то і відповідь така ж; якщо хтось говорить пошепки - інші мимоволі звертають на це увагу і понижують гучність голосу. Дія закону спостерігається і тоді, коли один зі співбесідників починає посміхатися. Якщо педагог переступає поріг аудиторії, посміхаючись, він уже налаштовує учнів на приязне ставлення. На просторах Інтернету ви, мабуть, зустрічали </a:t>
            </a:r>
            <a:r>
              <a:rPr lang="uk-UA" dirty="0" err="1"/>
              <a:t>мотиватор</a:t>
            </a:r>
            <a:r>
              <a:rPr lang="uk-UA" dirty="0"/>
              <a:t> «Нейтралізуй хамство посмішкою». Це не завжди діє, проте спробувати можна. </a:t>
            </a:r>
            <a:endParaRPr lang="ru-RU" dirty="0"/>
          </a:p>
        </p:txBody>
      </p:sp>
    </p:spTree>
    <p:extLst>
      <p:ext uri="{BB962C8B-B14F-4D97-AF65-F5344CB8AC3E}">
        <p14:creationId xmlns:p14="http://schemas.microsoft.com/office/powerpoint/2010/main" val="3570976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291264" cy="6141296"/>
          </a:xfrm>
        </p:spPr>
        <p:txBody>
          <a:bodyPr>
            <a:normAutofit/>
          </a:bodyPr>
          <a:lstStyle/>
          <a:p>
            <a:pPr marL="0" indent="0">
              <a:buNone/>
            </a:pPr>
            <a:r>
              <a:rPr lang="uk-UA" b="1" dirty="0"/>
              <a:t>	</a:t>
            </a:r>
            <a:r>
              <a:rPr lang="uk-UA" sz="2200" b="1" dirty="0"/>
              <a:t>Закон залежності ефективності взаємодії від затрачених зусиль</a:t>
            </a:r>
            <a:r>
              <a:rPr lang="uk-UA" sz="2200" dirty="0"/>
              <a:t>:</a:t>
            </a:r>
            <a:r>
              <a:rPr lang="uk-UA" sz="2200" i="1" dirty="0"/>
              <a:t> </a:t>
            </a:r>
            <a:r>
              <a:rPr lang="uk-UA" sz="2200" dirty="0"/>
              <a:t>ефективність прямо пропорційна затраченим зусиллям. Щоб досягти успіху у спілкування, необхідно застосовувати вербальні і невербальні засоби, дотримуватись законів, правил спілкування, норм етикету тощо.</a:t>
            </a:r>
            <a:r>
              <a:rPr lang="uk-UA" sz="2200" i="1" dirty="0"/>
              <a:t> </a:t>
            </a:r>
            <a:r>
              <a:rPr lang="uk-UA" sz="2200" dirty="0"/>
              <a:t>Варто пам’ятати, що коротко висловлені прохання і розпорядження (написати, прочитати, сісти, встати) виконують з меншим бажанням і сприймають як надто категоричні, неввічливі, навіть агресивні.</a:t>
            </a:r>
          </a:p>
          <a:p>
            <a:pPr marL="0" indent="0">
              <a:buNone/>
            </a:pPr>
            <a:endParaRPr lang="ru-RU" sz="2200" dirty="0"/>
          </a:p>
          <a:p>
            <a:pPr marL="0" indent="0">
              <a:buNone/>
            </a:pPr>
            <a:r>
              <a:rPr lang="uk-UA" sz="2200" b="1" dirty="0"/>
              <a:t>	Закон прогресивного зростання нетерпіння слухачів</a:t>
            </a:r>
            <a:r>
              <a:rPr lang="uk-UA" sz="2200" dirty="0"/>
              <a:t>:</a:t>
            </a:r>
            <a:r>
              <a:rPr lang="uk-UA" sz="2200" i="1" dirty="0"/>
              <a:t> </a:t>
            </a:r>
            <a:r>
              <a:rPr lang="uk-UA" sz="2200" dirty="0"/>
              <a:t>що довше говорить мовець, то більше неуваги й нетерпіння виявляють його слухачі. Ефективне мовлення повинно тривати не довше, ніж </a:t>
            </a:r>
            <a:r>
              <a:rPr lang="ru-RU" sz="2200" dirty="0"/>
              <a:t>1</a:t>
            </a:r>
            <a:r>
              <a:rPr lang="uk-UA" sz="2200" dirty="0"/>
              <a:t>0 хвилин. Це зумовлено психологічними особливостями людини. </a:t>
            </a:r>
          </a:p>
          <a:p>
            <a:pPr marL="0" indent="0">
              <a:buNone/>
            </a:pPr>
            <a:endParaRPr lang="ru-RU" dirty="0"/>
          </a:p>
          <a:p>
            <a:endParaRPr lang="ru-RU" dirty="0"/>
          </a:p>
        </p:txBody>
      </p:sp>
    </p:spTree>
    <p:extLst>
      <p:ext uri="{BB962C8B-B14F-4D97-AF65-F5344CB8AC3E}">
        <p14:creationId xmlns:p14="http://schemas.microsoft.com/office/powerpoint/2010/main" val="328757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16632"/>
            <a:ext cx="8568952" cy="6624736"/>
          </a:xfrm>
        </p:spPr>
        <p:txBody>
          <a:bodyPr>
            <a:normAutofit fontScale="92500" lnSpcReduction="20000"/>
          </a:bodyPr>
          <a:lstStyle/>
          <a:p>
            <a:pPr marL="0" indent="0">
              <a:buNone/>
            </a:pPr>
            <a:r>
              <a:rPr lang="uk-UA" b="1" dirty="0"/>
              <a:t>	Закон зниження рівня інтелекту аудиторії зі збільшенням її чисельності</a:t>
            </a:r>
            <a:r>
              <a:rPr lang="uk-UA" dirty="0"/>
              <a:t>: що більше людей слухає мовця, то нижчим є середній рівень інтелекту публіки. З огляду на це мовцеві слід брати до уваги кількість слухачів. Що більша аудиторія слухачів, то важче окремій людині мислити логічно, критично зважувати аргументи, приймати рішення. У 20 ст. в умовах індустріального суспільства, у якому переважали раціоналізація і надмірна стандартизація витворився новий тип людини - "людина-маса", яка не визнає авторитетів, заперечує принцип обов'язку, позбавлена моральних цінностей, інертна в діях і думках, живе ілюзією вибору. </a:t>
            </a:r>
          </a:p>
          <a:p>
            <a:pPr marL="0" indent="0">
              <a:buNone/>
            </a:pPr>
            <a:r>
              <a:rPr lang="uk-UA" dirty="0"/>
              <a:t>	</a:t>
            </a:r>
            <a:r>
              <a:rPr lang="uk-UA" b="1" dirty="0"/>
              <a:t>Характерними рисами такого типу людини є: </a:t>
            </a:r>
            <a:endParaRPr lang="ru-RU" dirty="0"/>
          </a:p>
          <a:p>
            <a:pPr marL="0" indent="0">
              <a:buNone/>
            </a:pPr>
            <a:r>
              <a:rPr lang="uk-UA" dirty="0"/>
              <a:t>- орієнтація на споживання; </a:t>
            </a:r>
            <a:endParaRPr lang="ru-RU" dirty="0"/>
          </a:p>
          <a:p>
            <a:pPr marL="0" indent="0">
              <a:buNone/>
            </a:pPr>
            <a:r>
              <a:rPr lang="uk-UA" dirty="0"/>
              <a:t>- стандартизованість; </a:t>
            </a:r>
            <a:endParaRPr lang="ru-RU" dirty="0"/>
          </a:p>
          <a:p>
            <a:pPr marL="0" indent="0">
              <a:buNone/>
            </a:pPr>
            <a:r>
              <a:rPr lang="uk-UA" dirty="0"/>
              <a:t>- егоїстичність; </a:t>
            </a:r>
            <a:endParaRPr lang="ru-RU" dirty="0"/>
          </a:p>
          <a:p>
            <a:pPr marL="0" indent="0">
              <a:buNone/>
            </a:pPr>
            <a:r>
              <a:rPr lang="uk-UA" dirty="0"/>
              <a:t>- агресивність (у разі порушення прав, на які вона претендує, наприклад, місце у транспорті); </a:t>
            </a:r>
            <a:endParaRPr lang="ru-RU" dirty="0"/>
          </a:p>
          <a:p>
            <a:pPr marL="0" indent="0">
              <a:buNone/>
            </a:pPr>
            <a:r>
              <a:rPr lang="uk-UA" dirty="0"/>
              <a:t>- примітивність мислення, відсутність критичного мислення; </a:t>
            </a:r>
            <a:endParaRPr lang="ru-RU" dirty="0"/>
          </a:p>
          <a:p>
            <a:pPr marL="0" indent="0">
              <a:buNone/>
            </a:pPr>
            <a:r>
              <a:rPr lang="uk-UA" dirty="0"/>
              <a:t>- вузькість інтелектуального бачення; </a:t>
            </a:r>
            <a:endParaRPr lang="ru-RU" dirty="0"/>
          </a:p>
          <a:p>
            <a:pPr marL="0" indent="0">
              <a:buNone/>
            </a:pPr>
            <a:r>
              <a:rPr lang="uk-UA" dirty="0"/>
              <a:t>- впевненість у тому, що вона має право на користування здобутками попередніх поколінь. </a:t>
            </a:r>
            <a:endParaRPr lang="ru-RU" dirty="0"/>
          </a:p>
          <a:p>
            <a:pPr marL="0" indent="0">
              <a:buNone/>
            </a:pPr>
            <a:endParaRPr lang="ru-RU" dirty="0"/>
          </a:p>
        </p:txBody>
      </p:sp>
    </p:spTree>
    <p:extLst>
      <p:ext uri="{BB962C8B-B14F-4D97-AF65-F5344CB8AC3E}">
        <p14:creationId xmlns:p14="http://schemas.microsoft.com/office/powerpoint/2010/main" val="1328612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16632"/>
            <a:ext cx="8496944" cy="6552728"/>
          </a:xfrm>
        </p:spPr>
        <p:txBody>
          <a:bodyPr>
            <a:normAutofit fontScale="92500" lnSpcReduction="20000"/>
          </a:bodyPr>
          <a:lstStyle/>
          <a:p>
            <a:pPr marL="0" indent="0">
              <a:buNone/>
            </a:pPr>
            <a:r>
              <a:rPr lang="uk-UA" b="1" dirty="0"/>
              <a:t>	Закон комунікативного самозбереження</a:t>
            </a:r>
            <a:r>
              <a:rPr lang="uk-UA" dirty="0"/>
              <a:t>:</a:t>
            </a:r>
            <a:r>
              <a:rPr lang="uk-UA" i="1" dirty="0"/>
              <a:t> </a:t>
            </a:r>
            <a:r>
              <a:rPr lang="uk-UA" dirty="0"/>
              <a:t>людина у процесі спілкування</a:t>
            </a:r>
            <a:r>
              <a:rPr lang="uk-UA" i="1" dirty="0"/>
              <a:t> </a:t>
            </a:r>
            <a:r>
              <a:rPr lang="uk-UA" dirty="0"/>
              <a:t>намагається зберегти досягнуту нею комунікативну рівновагу. Наприклад, мовець переважно утримується від висловлювання своєї думки, яка відрізняється від поглядів решти учасників, тому що хоче уникнути критики або заперечення. Впливом цього закону багато в чому обумовлена комунікативна поведінка у групі: людині простіше пристосуватися до поведінки групи, ніж протистояти їй.</a:t>
            </a:r>
          </a:p>
          <a:p>
            <a:pPr marL="0" indent="0">
              <a:buNone/>
            </a:pPr>
            <a:endParaRPr lang="uk-UA" dirty="0"/>
          </a:p>
          <a:p>
            <a:pPr marL="0" indent="0">
              <a:buNone/>
            </a:pPr>
            <a:r>
              <a:rPr lang="uk-UA" b="1" dirty="0"/>
              <a:t>	Закон ритму комунікації</a:t>
            </a:r>
            <a:r>
              <a:rPr lang="uk-UA" dirty="0"/>
              <a:t>:</a:t>
            </a:r>
            <a:r>
              <a:rPr lang="uk-UA" i="1" dirty="0"/>
              <a:t> </a:t>
            </a:r>
            <a:r>
              <a:rPr lang="uk-UA" dirty="0"/>
              <a:t>співвідношення говоріння і мовчання в мовленні кожної людини – величина постійна. У кількісному вияві вона становить приблизно 1 : 23. Людина говорить менше, ніж мовчить. Через недотримання звичного ритму комунікації може з’явитися психічний неспокій, стрес, погіршення настрою і загального стану здоров’я (</a:t>
            </a:r>
            <a:r>
              <a:rPr lang="uk-UA" i="1" dirty="0"/>
              <a:t>Їж – не </a:t>
            </a:r>
            <a:r>
              <a:rPr lang="uk-UA" i="1" dirty="0" err="1"/>
              <a:t>переїдайся</a:t>
            </a:r>
            <a:r>
              <a:rPr lang="uk-UA" i="1" dirty="0"/>
              <a:t>, пий – не перепивайся, говори – не переговорюйся, то будеш здоров</a:t>
            </a:r>
            <a:r>
              <a:rPr lang="uk-UA" dirty="0"/>
              <a:t>). Платон казав, що «мудра людина говорить тому, що вона має що сказати, а немудра – тому, що вона хоче щось казати». «Краще розумно мовчати, ніж нерозумно говорити». Будьмо мудрими!</a:t>
            </a:r>
            <a:endParaRPr lang="ru-RU" dirty="0"/>
          </a:p>
          <a:p>
            <a:pPr marL="0" indent="0">
              <a:buNone/>
            </a:pPr>
            <a:endParaRPr lang="ru-RU" dirty="0"/>
          </a:p>
          <a:p>
            <a:endParaRPr lang="ru-RU" dirty="0"/>
          </a:p>
        </p:txBody>
      </p:sp>
    </p:spTree>
    <p:extLst>
      <p:ext uri="{BB962C8B-B14F-4D97-AF65-F5344CB8AC3E}">
        <p14:creationId xmlns:p14="http://schemas.microsoft.com/office/powerpoint/2010/main" val="2424180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075240" cy="6453336"/>
          </a:xfrm>
        </p:spPr>
        <p:txBody>
          <a:bodyPr>
            <a:normAutofit fontScale="92500" lnSpcReduction="10000"/>
          </a:bodyPr>
          <a:lstStyle/>
          <a:p>
            <a:pPr marL="0" indent="0">
              <a:buNone/>
            </a:pPr>
            <a:r>
              <a:rPr lang="uk-UA" b="1" dirty="0"/>
              <a:t>	Закон мовленнєвого </a:t>
            </a:r>
            <a:r>
              <a:rPr lang="uk-UA" b="1" dirty="0" err="1"/>
              <a:t>самовпливу</a:t>
            </a:r>
            <a:r>
              <a:rPr lang="uk-UA" dirty="0"/>
              <a:t>:</a:t>
            </a:r>
            <a:r>
              <a:rPr lang="uk-UA" b="1" i="1" dirty="0"/>
              <a:t> </a:t>
            </a:r>
            <a:r>
              <a:rPr lang="uk-UA" dirty="0"/>
              <a:t>словесне втілення ідеї або емоції відповідно формує у мовця цю ідею або емоцію. Як свідчить досвід, словесне вираження певної думки дає змогу людині впевнитися в ній, остаточно утвердити її для себе. На дії цього закону базується автогенне тренування. Психологи рекомендують використовувати позитивні твердження про себе: «Я спокійна», «Я все встигаю зробити», «У мене є достатньо часу». </a:t>
            </a:r>
          </a:p>
          <a:p>
            <a:pPr marL="0" indent="0">
              <a:buNone/>
            </a:pPr>
            <a:endParaRPr lang="ru-RU" dirty="0"/>
          </a:p>
          <a:p>
            <a:pPr marL="0" indent="0">
              <a:buNone/>
            </a:pPr>
            <a:r>
              <a:rPr lang="uk-UA" b="1" dirty="0"/>
              <a:t>	Закон довіри до зрозумілих висловлювань</a:t>
            </a:r>
            <a:r>
              <a:rPr lang="uk-UA" dirty="0"/>
              <a:t>:</a:t>
            </a:r>
            <a:r>
              <a:rPr lang="uk-UA" b="1" i="1" dirty="0"/>
              <a:t> </a:t>
            </a:r>
            <a:r>
              <a:rPr lang="uk-UA" dirty="0"/>
              <a:t>що простіше мовець висловлює свої думки, то краще його розуміють і більше йому довіряють. Тому варто говорити простими реченнями, не ускладненими важкими зворотами чи вставленими конструкціями. Згадуємо слова апологета судової риторики Петра </a:t>
            </a:r>
            <a:r>
              <a:rPr lang="uk-UA" dirty="0" err="1"/>
              <a:t>Сергеїча</a:t>
            </a:r>
            <a:r>
              <a:rPr lang="uk-UA" dirty="0"/>
              <a:t>: «Говорити потрібно не так, щоб міг зрозуміти, а так, щоб не міг не зрозуміти вас суддя». Тобто говорити </a:t>
            </a:r>
            <a:r>
              <a:rPr lang="uk-UA" dirty="0" err="1"/>
              <a:t>домежово</a:t>
            </a:r>
            <a:r>
              <a:rPr lang="uk-UA" dirty="0"/>
              <a:t> просто і конкретно. Ці слова можна екстраполювати до усіх видів риторики, не тільки судової.</a:t>
            </a:r>
            <a:endParaRPr lang="ru-RU" dirty="0"/>
          </a:p>
          <a:p>
            <a:endParaRPr lang="ru-RU" b="1" dirty="0"/>
          </a:p>
        </p:txBody>
      </p:sp>
    </p:spTree>
    <p:extLst>
      <p:ext uri="{BB962C8B-B14F-4D97-AF65-F5344CB8AC3E}">
        <p14:creationId xmlns:p14="http://schemas.microsoft.com/office/powerpoint/2010/main" val="2455955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188640"/>
            <a:ext cx="8352928" cy="6552728"/>
          </a:xfrm>
        </p:spPr>
        <p:txBody>
          <a:bodyPr>
            <a:normAutofit fontScale="92500" lnSpcReduction="10000"/>
          </a:bodyPr>
          <a:lstStyle/>
          <a:p>
            <a:pPr marL="0" indent="0">
              <a:buNone/>
            </a:pPr>
            <a:r>
              <a:rPr lang="uk-UA" b="1" dirty="0"/>
              <a:t>	Закон </a:t>
            </a:r>
            <a:r>
              <a:rPr lang="uk-UA" b="1" dirty="0" err="1"/>
              <a:t>притягування</a:t>
            </a:r>
            <a:r>
              <a:rPr lang="uk-UA" b="1" dirty="0"/>
              <a:t> критики</a:t>
            </a:r>
            <a:r>
              <a:rPr lang="uk-UA" dirty="0"/>
              <a:t>:</a:t>
            </a:r>
            <a:r>
              <a:rPr lang="uk-UA" b="1" i="1" dirty="0"/>
              <a:t> </a:t>
            </a:r>
            <a:r>
              <a:rPr lang="uk-UA" dirty="0"/>
              <a:t>що більше людина вирізняється від оточення, то більше про неї лихословлять і критикують її вчинки. Дію цього закону психологи пояснюють так: все, що привертає увагу, стає предметом обговорення; зосереджуються ж переважно на недоліках людей, які певним чином виділилися з оточення, з метою опустити їх до свого рівня. Відомий американський фахівець з питань ефективного спілкування, засновник авторської концепції безконфліктного спілкування Дейл Карнегі зауважував: «Не критикують лише пеньок від зрубаного дерева, ти ж не можеш стати пнем». А законодавиця жіночої моди Коко Шанель з цього приводу казала так: «Не бійся змін і чужої думки». </a:t>
            </a:r>
          </a:p>
          <a:p>
            <a:pPr marL="0" indent="0">
              <a:buNone/>
            </a:pPr>
            <a:endParaRPr lang="ru-RU" dirty="0"/>
          </a:p>
          <a:p>
            <a:pPr marL="0" indent="0">
              <a:buNone/>
            </a:pPr>
            <a:r>
              <a:rPr lang="uk-UA" b="1" dirty="0"/>
              <a:t> 	Закон </a:t>
            </a:r>
            <a:r>
              <a:rPr lang="uk-UA" b="1" dirty="0" err="1"/>
              <a:t>самовиникнення</a:t>
            </a:r>
            <a:r>
              <a:rPr lang="uk-UA" b="1" dirty="0"/>
              <a:t> інформації</a:t>
            </a:r>
            <a:r>
              <a:rPr lang="uk-UA" dirty="0"/>
              <a:t>: у випадку браку інформації в певній групі спілкування інформація </a:t>
            </a:r>
            <a:r>
              <a:rPr lang="uk-UA" dirty="0" err="1"/>
              <a:t>самопороджується</a:t>
            </a:r>
            <a:r>
              <a:rPr lang="uk-UA" dirty="0"/>
              <a:t> у вигляді чуток. Один раз народившись, вони можуть стати джерелом виникнення інших чуток і домислів. </a:t>
            </a:r>
            <a:endParaRPr lang="ru-RU" dirty="0"/>
          </a:p>
          <a:p>
            <a:endParaRPr lang="ru-RU" dirty="0"/>
          </a:p>
        </p:txBody>
      </p:sp>
    </p:spTree>
    <p:extLst>
      <p:ext uri="{BB962C8B-B14F-4D97-AF65-F5344CB8AC3E}">
        <p14:creationId xmlns:p14="http://schemas.microsoft.com/office/powerpoint/2010/main" val="568428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496944" cy="6480720"/>
          </a:xfrm>
        </p:spPr>
        <p:txBody>
          <a:bodyPr>
            <a:normAutofit fontScale="92500" lnSpcReduction="20000"/>
          </a:bodyPr>
          <a:lstStyle/>
          <a:p>
            <a:pPr marL="0" indent="0">
              <a:buNone/>
            </a:pPr>
            <a:r>
              <a:rPr lang="uk-UA" b="1" dirty="0"/>
              <a:t>	Закон модифікації нестандартної поведінки учасників спілкування</a:t>
            </a:r>
            <a:r>
              <a:rPr lang="uk-UA" dirty="0"/>
              <a:t>:</a:t>
            </a:r>
            <a:r>
              <a:rPr lang="uk-UA" b="1" i="1" dirty="0"/>
              <a:t> </a:t>
            </a:r>
            <a:r>
              <a:rPr lang="uk-UA" dirty="0"/>
              <a:t>якщо співбесідник у процесі</a:t>
            </a:r>
            <a:r>
              <a:rPr lang="uk-UA" b="1" dirty="0"/>
              <a:t> </a:t>
            </a:r>
            <a:r>
              <a:rPr lang="uk-UA" dirty="0"/>
              <a:t>взаємодії порушує норми спілкування, то інший співрозмовник змушує його змінити комунікативну поведінку. Наприклад, коли один з учасників спілкування починає кричати, активно жестикулювати, вживати ненормативну лексику, а співрозмовнику це не подобається і він просить «надто емоційного» співбесідника змінити стиль розмови. Цей закон конкурує із законом віддзеркалення: перемагає один із них, залежно від ситуації, особистостей учасників, їхніх комунікативних ролей, статусів, психологічних особливостей, емоційних станів. </a:t>
            </a:r>
          </a:p>
          <a:p>
            <a:pPr marL="0" indent="0">
              <a:buNone/>
            </a:pPr>
            <a:endParaRPr lang="ru-RU" dirty="0"/>
          </a:p>
          <a:p>
            <a:pPr marL="0" indent="0">
              <a:buNone/>
            </a:pPr>
            <a:r>
              <a:rPr lang="uk-UA" b="1" dirty="0"/>
              <a:t>	Закон прискореного поширення негативної інформації</a:t>
            </a:r>
            <a:r>
              <a:rPr lang="uk-UA" dirty="0"/>
              <a:t>: інформація негативного змісту має тенденцію до швидшого поширення, ніж позитивна. Дія цього закону пов’язана з підвищеною увагою людей до негативних факторів, оскільки позитивне швидко починають вважати за норму і перестають обговорювати. «Доки правда зав’язує шнурки, брехня вже півсвіту оббігла». Плітки дають людині хвилинне задоволення. Пліткуючи, люди здебільшого гудять інших, головно за порушення моральних або соціальних норм. </a:t>
            </a:r>
            <a:endParaRPr lang="ru-RU" dirty="0"/>
          </a:p>
          <a:p>
            <a:endParaRPr lang="ru-RU" dirty="0"/>
          </a:p>
        </p:txBody>
      </p:sp>
    </p:spTree>
    <p:extLst>
      <p:ext uri="{BB962C8B-B14F-4D97-AF65-F5344CB8AC3E}">
        <p14:creationId xmlns:p14="http://schemas.microsoft.com/office/powerpoint/2010/main" val="2206855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116632"/>
            <a:ext cx="8640960" cy="6624736"/>
          </a:xfrm>
        </p:spPr>
        <p:txBody>
          <a:bodyPr>
            <a:normAutofit fontScale="85000" lnSpcReduction="10000"/>
          </a:bodyPr>
          <a:lstStyle/>
          <a:p>
            <a:pPr marL="0" indent="0">
              <a:buNone/>
            </a:pPr>
            <a:r>
              <a:rPr lang="uk-UA" b="1" dirty="0"/>
              <a:t>	Закон спотворення інформації</a:t>
            </a:r>
            <a:r>
              <a:rPr lang="uk-UA" dirty="0"/>
              <a:t>:</a:t>
            </a:r>
            <a:r>
              <a:rPr lang="uk-UA" b="1" i="1" dirty="0"/>
              <a:t> </a:t>
            </a:r>
            <a:r>
              <a:rPr lang="uk-UA" dirty="0"/>
              <a:t>будь-яка інформація, яку передають у групі спілкування, спотворюється в процесі її передавання через суб’єктивну особисту інтерпретацію інформації кожною особою-отримувачем і особистісне ставлення до змісту інформації (зіпсований телефон, згадайте тренінг з критичного мислення). </a:t>
            </a:r>
          </a:p>
          <a:p>
            <a:pPr marL="0" indent="0">
              <a:buNone/>
            </a:pPr>
            <a:endParaRPr lang="ru-RU" dirty="0"/>
          </a:p>
          <a:p>
            <a:pPr marL="0" indent="0">
              <a:buNone/>
            </a:pPr>
            <a:r>
              <a:rPr lang="uk-UA" b="1" dirty="0"/>
              <a:t>	Закон емоційної </a:t>
            </a:r>
            <a:r>
              <a:rPr lang="uk-UA" b="1" dirty="0" err="1"/>
              <a:t>афіліації</a:t>
            </a:r>
            <a:r>
              <a:rPr lang="uk-UA" b="1" dirty="0"/>
              <a:t> («зараження»):</a:t>
            </a:r>
            <a:r>
              <a:rPr lang="uk-UA" b="1" i="1" dirty="0"/>
              <a:t> </a:t>
            </a:r>
            <a:r>
              <a:rPr lang="uk-UA" dirty="0"/>
              <a:t>особи, які перебувають в однаковому емоційному стані, прагнуть об’єднатися в групу і спілкуватися один з одним. Збуджені люди створюють групи і навіть натовпи; люди в поганому настрої шукають друзів по нещастю; веселій людині хочеться проводити час з подібними до себе людьми. Якщо щаслива мама – щаслива вся </a:t>
            </a:r>
            <a:r>
              <a:rPr lang="uk-UA" dirty="0" err="1"/>
              <a:t>сімя</a:t>
            </a:r>
            <a:r>
              <a:rPr lang="uk-UA" dirty="0"/>
              <a:t>. Мама не може бути щасливіша з </a:t>
            </a:r>
            <a:r>
              <a:rPr lang="uk-UA" dirty="0" err="1"/>
              <a:t>найнещаснішу</a:t>
            </a:r>
            <a:r>
              <a:rPr lang="uk-UA" dirty="0"/>
              <a:t> її дитину. Це дія закону </a:t>
            </a:r>
            <a:r>
              <a:rPr lang="uk-UA" dirty="0" err="1"/>
              <a:t>притягування</a:t>
            </a:r>
            <a:r>
              <a:rPr lang="uk-UA" dirty="0"/>
              <a:t>. Якщо ми хочемо бути задоволеними життям, успішними, то повинні шукати і перебувати в оточенні таких людей, які випромінюють певні вібрації, функціонують на певних частотах. Ейнштейн: «Слабкі уми обговорюють вчинки, середні – людей, а великі - ідеї». </a:t>
            </a:r>
            <a:r>
              <a:rPr lang="uk-UA" dirty="0" err="1"/>
              <a:t>Бодо</a:t>
            </a:r>
            <a:r>
              <a:rPr lang="uk-UA" dirty="0"/>
              <a:t> Шефер, якого називають Моцартом фінансового ринку каже: «Ніколи не приймайте порад від людини, на яку ви не хочете бути схожими».</a:t>
            </a:r>
            <a:endParaRPr lang="ru-RU" dirty="0"/>
          </a:p>
          <a:p>
            <a:endParaRPr lang="ru-RU" dirty="0"/>
          </a:p>
        </p:txBody>
      </p:sp>
    </p:spTree>
    <p:extLst>
      <p:ext uri="{BB962C8B-B14F-4D97-AF65-F5344CB8AC3E}">
        <p14:creationId xmlns:p14="http://schemas.microsoft.com/office/powerpoint/2010/main" val="182733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354162"/>
          </a:xfrm>
        </p:spPr>
        <p:txBody>
          <a:bodyPr>
            <a:normAutofit/>
          </a:bodyPr>
          <a:lstStyle/>
          <a:p>
            <a:pPr algn="ctr"/>
            <a:r>
              <a:rPr lang="uk-UA" sz="4000" b="1" dirty="0"/>
              <a:t>План</a:t>
            </a:r>
            <a:br>
              <a:rPr lang="ru-RU" dirty="0"/>
            </a:br>
            <a:endParaRPr lang="ru-RU" dirty="0"/>
          </a:p>
        </p:txBody>
      </p:sp>
      <p:sp>
        <p:nvSpPr>
          <p:cNvPr id="3" name="Объект 2"/>
          <p:cNvSpPr>
            <a:spLocks noGrp="1"/>
          </p:cNvSpPr>
          <p:nvPr>
            <p:ph sz="quarter" idx="1"/>
          </p:nvPr>
        </p:nvSpPr>
        <p:spPr/>
        <p:txBody>
          <a:bodyPr/>
          <a:lstStyle/>
          <a:p>
            <a:pPr marL="0" indent="0">
              <a:buNone/>
            </a:pPr>
            <a:r>
              <a:rPr lang="uk-UA" dirty="0"/>
              <a:t>1. Поняття  спілкування, функції і етапи процесу спілкування. </a:t>
            </a:r>
            <a:endParaRPr lang="ru-RU" dirty="0"/>
          </a:p>
          <a:p>
            <a:pPr marL="0" indent="0">
              <a:buNone/>
            </a:pPr>
            <a:r>
              <a:rPr lang="uk-UA" dirty="0"/>
              <a:t>2. Основні закони спілкування.</a:t>
            </a:r>
            <a:endParaRPr lang="ru-RU" dirty="0"/>
          </a:p>
          <a:p>
            <a:pPr marL="0" indent="0">
              <a:buNone/>
            </a:pPr>
            <a:r>
              <a:rPr lang="uk-UA" dirty="0"/>
              <a:t>3. Міжособистісне спілкування: критерії, класифікації.</a:t>
            </a:r>
            <a:endParaRPr lang="ru-RU" dirty="0"/>
          </a:p>
          <a:p>
            <a:pPr marL="0" indent="0">
              <a:buNone/>
            </a:pPr>
            <a:r>
              <a:rPr lang="uk-UA" dirty="0"/>
              <a:t>4. Базові поняття теорії міжособистісного спілкування.</a:t>
            </a:r>
            <a:endParaRPr lang="ru-RU" dirty="0"/>
          </a:p>
          <a:p>
            <a:pPr marL="0" indent="0">
              <a:buNone/>
            </a:pPr>
            <a:r>
              <a:rPr lang="uk-UA" dirty="0"/>
              <a:t>5. Рівні спілкування.</a:t>
            </a:r>
            <a:endParaRPr lang="ru-RU" dirty="0"/>
          </a:p>
          <a:p>
            <a:endParaRPr lang="ru-RU" dirty="0"/>
          </a:p>
        </p:txBody>
      </p:sp>
    </p:spTree>
    <p:extLst>
      <p:ext uri="{BB962C8B-B14F-4D97-AF65-F5344CB8AC3E}">
        <p14:creationId xmlns:p14="http://schemas.microsoft.com/office/powerpoint/2010/main" val="2719015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16632"/>
            <a:ext cx="8291264" cy="6357320"/>
          </a:xfrm>
        </p:spPr>
        <p:txBody>
          <a:bodyPr>
            <a:normAutofit lnSpcReduction="10000"/>
          </a:bodyPr>
          <a:lstStyle/>
          <a:p>
            <a:pPr marL="0" indent="0">
              <a:buNone/>
            </a:pPr>
            <a:r>
              <a:rPr lang="uk-UA" b="1" dirty="0"/>
              <a:t>	Закон мовленнєвого посилення емоцій</a:t>
            </a:r>
            <a:r>
              <a:rPr lang="uk-UA" dirty="0"/>
              <a:t>:</a:t>
            </a:r>
            <a:r>
              <a:rPr lang="uk-UA" b="1" i="1" dirty="0"/>
              <a:t> </a:t>
            </a:r>
            <a:r>
              <a:rPr lang="uk-UA" dirty="0"/>
              <a:t>емоційні вигуки посилюють емоцію, яку людина переживає у цей момент. Встановлено, що словесне стверджування емоції посилює її в півтора-два рази (це спостерігається на стадіоні, під час виступу артистів, спортивних ігор).</a:t>
            </a:r>
          </a:p>
          <a:p>
            <a:pPr marL="0" indent="0">
              <a:buNone/>
            </a:pPr>
            <a:endParaRPr lang="ru-RU" dirty="0"/>
          </a:p>
          <a:p>
            <a:pPr marL="0" indent="0">
              <a:buNone/>
            </a:pPr>
            <a:r>
              <a:rPr lang="uk-UA" b="1" dirty="0"/>
              <a:t>	Закон мовленнєвого поглинання емоцій</a:t>
            </a:r>
            <a:r>
              <a:rPr lang="uk-UA" dirty="0"/>
              <a:t>:</a:t>
            </a:r>
            <a:r>
              <a:rPr lang="uk-UA" b="1" i="1" dirty="0"/>
              <a:t> </a:t>
            </a:r>
            <a:r>
              <a:rPr lang="uk-UA" dirty="0"/>
              <a:t>у разі послідовної вдумливої розповіді про емоцію, яку людина в певний відрізок часу переживає, ця емоція ніби поглинається мовленням і зникає. Слова наче всмоктують почуття, розчиняють його, забирають від особи. Саме тому люди так люблять скаржитися комусь на життя. На думку психологів, варто проговорювати негативні почуття. Якщо ви погано почуваєтесь, то дайте цьому почуттю назву. Можливо, це смуток, тривога, злість</a:t>
            </a:r>
            <a:endParaRPr lang="ru-RU" dirty="0"/>
          </a:p>
        </p:txBody>
      </p:sp>
    </p:spTree>
    <p:extLst>
      <p:ext uri="{BB962C8B-B14F-4D97-AF65-F5344CB8AC3E}">
        <p14:creationId xmlns:p14="http://schemas.microsoft.com/office/powerpoint/2010/main" val="2183752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496944" cy="6213304"/>
          </a:xfrm>
        </p:spPr>
        <p:txBody>
          <a:bodyPr/>
          <a:lstStyle/>
          <a:p>
            <a:pPr marL="0" indent="0">
              <a:buNone/>
            </a:pPr>
            <a:r>
              <a:rPr lang="uk-UA" b="1" dirty="0"/>
              <a:t>	Закон емоційного пригнічування логіки</a:t>
            </a:r>
            <a:r>
              <a:rPr lang="uk-UA" dirty="0"/>
              <a:t>:</a:t>
            </a:r>
            <a:r>
              <a:rPr lang="uk-UA" b="1" i="1" dirty="0"/>
              <a:t> </a:t>
            </a:r>
            <a:r>
              <a:rPr lang="uk-UA" dirty="0"/>
              <a:t>людина втрачає логічність й аргументованість мовлення, перебуваючи в емоційному стані. Це відбувається тому, що в емоційному стані починає домінувати права півкуля головного мозку, яка керує емоціями, а ліва, яка відповідає за логіку, розуміння і породження зв’язного мовлення, пригнічена, ніби вимкнена.</a:t>
            </a:r>
          </a:p>
          <a:p>
            <a:pPr marL="0" indent="0">
              <a:buNone/>
            </a:pPr>
            <a:endParaRPr lang="uk-UA" dirty="0"/>
          </a:p>
          <a:p>
            <a:pPr marL="0" indent="0">
              <a:buNone/>
            </a:pPr>
            <a:r>
              <a:rPr lang="uk-UA" dirty="0"/>
              <a:t>	</a:t>
            </a:r>
            <a:r>
              <a:rPr lang="uk-UA" b="1" dirty="0"/>
              <a:t>Отже</a:t>
            </a:r>
            <a:r>
              <a:rPr lang="uk-UA" dirty="0"/>
              <a:t>, успішне спілкування як взаємодія між людьми, є основою результативної діяльності у будь-якій сфері людського життя. А знання законів спілкування та вміння їх використовувати необхідні для досягнення успіху в комунікації загалом і професійній педагогічній зокрема. </a:t>
            </a:r>
            <a:endParaRPr lang="ru-RU" dirty="0"/>
          </a:p>
          <a:p>
            <a:pPr marL="0" indent="0">
              <a:buNone/>
            </a:pPr>
            <a:endParaRPr lang="ru-RU" dirty="0"/>
          </a:p>
        </p:txBody>
      </p:sp>
    </p:spTree>
    <p:extLst>
      <p:ext uri="{BB962C8B-B14F-4D97-AF65-F5344CB8AC3E}">
        <p14:creationId xmlns:p14="http://schemas.microsoft.com/office/powerpoint/2010/main" val="2139737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1426170"/>
          </a:xfrm>
        </p:spPr>
        <p:txBody>
          <a:bodyPr>
            <a:normAutofit fontScale="90000"/>
          </a:bodyPr>
          <a:lstStyle/>
          <a:p>
            <a:pPr algn="ctr"/>
            <a:r>
              <a:rPr lang="uk-UA" b="1" dirty="0"/>
              <a:t>3. Основи міжособистісного спілкування як навчальна дисципліна</a:t>
            </a:r>
            <a:br>
              <a:rPr lang="ru-RU" dirty="0"/>
            </a:br>
            <a:endParaRPr lang="ru-RU" dirty="0"/>
          </a:p>
        </p:txBody>
      </p:sp>
      <p:sp>
        <p:nvSpPr>
          <p:cNvPr id="3" name="Объект 2"/>
          <p:cNvSpPr>
            <a:spLocks noGrp="1"/>
          </p:cNvSpPr>
          <p:nvPr>
            <p:ph sz="quarter" idx="1"/>
          </p:nvPr>
        </p:nvSpPr>
        <p:spPr>
          <a:xfrm>
            <a:off x="251520" y="1484784"/>
            <a:ext cx="8496944" cy="5373216"/>
          </a:xfrm>
        </p:spPr>
        <p:txBody>
          <a:bodyPr>
            <a:normAutofit fontScale="92500" lnSpcReduction="10000"/>
          </a:bodyPr>
          <a:lstStyle/>
          <a:p>
            <a:pPr marL="0" indent="0">
              <a:buNone/>
            </a:pPr>
            <a:r>
              <a:rPr lang="uk-UA" b="1" dirty="0"/>
              <a:t>	Міжособистісне спілкування</a:t>
            </a:r>
            <a:r>
              <a:rPr lang="uk-UA" dirty="0"/>
              <a:t> – взаємодія між декількома людьми, здійснювана за допомогою засобів вербального і невербального впливу, в результаті якої виникає психологічний контакт і певні відносини між учасниками спілкування.</a:t>
            </a:r>
          </a:p>
          <a:p>
            <a:pPr marL="0" indent="0" algn="ctr">
              <a:buNone/>
            </a:pPr>
            <a:r>
              <a:rPr lang="uk-UA" dirty="0"/>
              <a:t>	Взаємодія між людьми може називатися міжособистісною за умови задоволення таких </a:t>
            </a:r>
            <a:r>
              <a:rPr lang="uk-UA" b="1" dirty="0"/>
              <a:t>критеріїв</a:t>
            </a:r>
            <a:r>
              <a:rPr lang="uk-UA" dirty="0"/>
              <a:t>:</a:t>
            </a:r>
          </a:p>
          <a:p>
            <a:pPr marL="0" indent="0" algn="ctr">
              <a:buNone/>
            </a:pPr>
            <a:endParaRPr lang="ru-RU" dirty="0"/>
          </a:p>
          <a:p>
            <a:pPr lvl="0"/>
            <a:r>
              <a:rPr lang="uk-UA" dirty="0"/>
              <a:t>у спілкуванні бере участь невелика кількість людей (найчастіше – група з 2 – 3 осіб);</a:t>
            </a:r>
            <a:endParaRPr lang="ru-RU" dirty="0"/>
          </a:p>
          <a:p>
            <a:pPr lvl="0"/>
            <a:r>
              <a:rPr lang="uk-UA" dirty="0"/>
              <a:t>це безпосередня взаємодія: учасники знаходяться у просторовій близькості;</a:t>
            </a:r>
            <a:endParaRPr lang="ru-RU" dirty="0"/>
          </a:p>
          <a:p>
            <a:pPr lvl="0"/>
            <a:r>
              <a:rPr lang="uk-UA" dirty="0"/>
              <a:t>особистісно-орієнтований характер спілкування, кожен учасник спілкування враховує емоційний стан, особистісні характеристики, унікальність особистості партнера.</a:t>
            </a:r>
            <a:endParaRPr lang="ru-RU" dirty="0"/>
          </a:p>
          <a:p>
            <a:pPr marL="0" indent="0">
              <a:buNone/>
            </a:pPr>
            <a:endParaRPr lang="ru-RU" dirty="0"/>
          </a:p>
          <a:p>
            <a:endParaRPr lang="ru-RU" dirty="0"/>
          </a:p>
        </p:txBody>
      </p:sp>
    </p:spTree>
    <p:extLst>
      <p:ext uri="{BB962C8B-B14F-4D97-AF65-F5344CB8AC3E}">
        <p14:creationId xmlns:p14="http://schemas.microsoft.com/office/powerpoint/2010/main" val="3222694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620688"/>
            <a:ext cx="7931224" cy="5853264"/>
          </a:xfrm>
        </p:spPr>
        <p:txBody>
          <a:bodyPr>
            <a:normAutofit/>
          </a:bodyPr>
          <a:lstStyle/>
          <a:p>
            <a:pPr marL="0" indent="0">
              <a:buNone/>
            </a:pPr>
            <a:r>
              <a:rPr lang="uk-UA" b="1" dirty="0"/>
              <a:t>	Леонтьев О. М. класифікував міжособистісне спілкування з огляду на мотиви і цілі його учасників:</a:t>
            </a:r>
            <a:endParaRPr lang="ru-RU" sz="2000" dirty="0"/>
          </a:p>
          <a:p>
            <a:pPr lvl="1"/>
            <a:r>
              <a:rPr lang="uk-UA" sz="2400" dirty="0"/>
              <a:t>модальне міжособистісне спілкування. Мета процесу спілкування: психологічний контакт, відносини учасників. Мотиви спілкування знаходяться у межах самого спілкування;</a:t>
            </a:r>
            <a:endParaRPr lang="ru-RU" sz="2000" dirty="0"/>
          </a:p>
          <a:p>
            <a:pPr lvl="1"/>
            <a:r>
              <a:rPr lang="uk-UA" sz="2400" dirty="0" err="1"/>
              <a:t>диктальне</a:t>
            </a:r>
            <a:r>
              <a:rPr lang="uk-UA" sz="2400" dirty="0"/>
              <a:t> спілкування. Мета: передача інформації, бажання вплинути на дії чи погляди партнера, бажання надати емоційну підтримку тощо. Мотиви спілкування виходять за межі самого процесу спілкування.</a:t>
            </a:r>
            <a:endParaRPr lang="ru-RU" sz="2000" dirty="0"/>
          </a:p>
          <a:p>
            <a:endParaRPr lang="ru-RU" dirty="0"/>
          </a:p>
        </p:txBody>
      </p:sp>
    </p:spTree>
    <p:extLst>
      <p:ext uri="{BB962C8B-B14F-4D97-AF65-F5344CB8AC3E}">
        <p14:creationId xmlns:p14="http://schemas.microsoft.com/office/powerpoint/2010/main" val="3061653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lstStyle/>
          <a:p>
            <a:pPr marL="0" indent="0">
              <a:buNone/>
            </a:pPr>
            <a:r>
              <a:rPr lang="uk-UA" b="1" dirty="0"/>
              <a:t>	</a:t>
            </a:r>
            <a:r>
              <a:rPr lang="uk-UA" b="1" dirty="0" err="1"/>
              <a:t>Коломинський</a:t>
            </a:r>
            <a:r>
              <a:rPr lang="uk-UA" b="1" dirty="0"/>
              <a:t> Я. запропонував виділяти такі види міжособистісного спілкування:</a:t>
            </a:r>
            <a:endParaRPr lang="ru-RU" dirty="0"/>
          </a:p>
          <a:p>
            <a:pPr lvl="0"/>
            <a:r>
              <a:rPr lang="uk-UA" dirty="0"/>
              <a:t>міжособистісне спілкування першого кола – спілкування з найближчими людьми, включає 1 – 4 осіб;</a:t>
            </a:r>
            <a:endParaRPr lang="ru-RU" dirty="0"/>
          </a:p>
          <a:p>
            <a:pPr lvl="0"/>
            <a:r>
              <a:rPr lang="uk-UA" dirty="0"/>
              <a:t>міжособистісне спілкування другого кола – спілкування у межах 6 – 8 людей, яке характеризується меншою інтимністю відносин.</a:t>
            </a:r>
            <a:endParaRPr lang="ru-RU" dirty="0"/>
          </a:p>
          <a:p>
            <a:endParaRPr lang="ru-RU" dirty="0"/>
          </a:p>
        </p:txBody>
      </p:sp>
    </p:spTree>
    <p:extLst>
      <p:ext uri="{BB962C8B-B14F-4D97-AF65-F5344CB8AC3E}">
        <p14:creationId xmlns:p14="http://schemas.microsoft.com/office/powerpoint/2010/main" val="1789370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19256" cy="1143000"/>
          </a:xfrm>
        </p:spPr>
        <p:txBody>
          <a:bodyPr>
            <a:normAutofit fontScale="90000"/>
          </a:bodyPr>
          <a:lstStyle/>
          <a:p>
            <a:pPr algn="ctr"/>
            <a:r>
              <a:rPr lang="uk-UA" dirty="0"/>
              <a:t>4. Базові поняття теорії міжособистісного спілкування</a:t>
            </a:r>
            <a:br>
              <a:rPr lang="ru-RU" dirty="0"/>
            </a:br>
            <a:endParaRPr lang="ru-RU" dirty="0"/>
          </a:p>
        </p:txBody>
      </p:sp>
      <p:sp>
        <p:nvSpPr>
          <p:cNvPr id="3" name="Объект 2"/>
          <p:cNvSpPr>
            <a:spLocks noGrp="1"/>
          </p:cNvSpPr>
          <p:nvPr>
            <p:ph sz="quarter" idx="1"/>
          </p:nvPr>
        </p:nvSpPr>
        <p:spPr>
          <a:xfrm>
            <a:off x="457200" y="1124744"/>
            <a:ext cx="8075240" cy="5349208"/>
          </a:xfrm>
        </p:spPr>
        <p:txBody>
          <a:bodyPr>
            <a:normAutofit lnSpcReduction="10000"/>
          </a:bodyPr>
          <a:lstStyle/>
          <a:p>
            <a:pPr marL="0" indent="0">
              <a:buNone/>
            </a:pPr>
            <a:r>
              <a:rPr lang="uk-UA" dirty="0"/>
              <a:t>	Помилково вважати міжособистісне спілкування однорідним процесом. Наявність особливих термінів, які охоплюють різні аспекти міжособистісного спілкування, дає змогу створити систему базових понять теорії міжособистісного спілкування. Це такі поняття:</a:t>
            </a:r>
          </a:p>
          <a:p>
            <a:pPr lvl="0"/>
            <a:r>
              <a:rPr lang="uk-UA" b="1" dirty="0"/>
              <a:t>міжособистісний контакт</a:t>
            </a:r>
            <a:r>
              <a:rPr lang="uk-UA" dirty="0"/>
              <a:t> – взаємодія людей в межах доступності для сприйняття один одного, створення умов для передачі інформації по каналах зв’язку.</a:t>
            </a:r>
            <a:endParaRPr lang="ru-RU" dirty="0"/>
          </a:p>
          <a:p>
            <a:pPr lvl="0"/>
            <a:r>
              <a:rPr lang="uk-UA" b="1" dirty="0"/>
              <a:t>міжособистісна комунікація</a:t>
            </a:r>
            <a:r>
              <a:rPr lang="uk-UA" dirty="0"/>
              <a:t> – взаємодія людей, спрямована на аналіз способів обміну повідомленнями між партнерами, їх прийому і обробки.</a:t>
            </a:r>
            <a:endParaRPr lang="ru-RU" dirty="0"/>
          </a:p>
          <a:p>
            <a:endParaRPr lang="ru-RU" dirty="0"/>
          </a:p>
        </p:txBody>
      </p:sp>
    </p:spTree>
    <p:extLst>
      <p:ext uri="{BB962C8B-B14F-4D97-AF65-F5344CB8AC3E}">
        <p14:creationId xmlns:p14="http://schemas.microsoft.com/office/powerpoint/2010/main" val="135451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147248" cy="6141296"/>
          </a:xfrm>
        </p:spPr>
        <p:txBody>
          <a:bodyPr/>
          <a:lstStyle/>
          <a:p>
            <a:pPr lvl="0"/>
            <a:r>
              <a:rPr lang="uk-UA" b="1" dirty="0"/>
              <a:t>міжособистісна взаємодія</a:t>
            </a:r>
            <a:r>
              <a:rPr lang="uk-UA" dirty="0"/>
              <a:t> – рівень активності учасників спілкування, дозволяє більш пильно дослідити форми і види індивідуальних дій, установок.</a:t>
            </a:r>
            <a:endParaRPr lang="ru-RU" dirty="0"/>
          </a:p>
          <a:p>
            <a:pPr lvl="0"/>
            <a:r>
              <a:rPr lang="uk-UA" b="1" dirty="0"/>
              <a:t>міжособистісні відносини</a:t>
            </a:r>
            <a:r>
              <a:rPr lang="uk-UA" dirty="0"/>
              <a:t> – поняття теорії міжособистісного спілкування, що акцентує увагу на емоційно-чутливому аспекті взаємодії між людьми, вводить фактор часу в аналіз спілкування.</a:t>
            </a:r>
            <a:endParaRPr lang="ru-RU" dirty="0"/>
          </a:p>
          <a:p>
            <a:pPr marL="0" indent="0">
              <a:buNone/>
            </a:pPr>
            <a:r>
              <a:rPr lang="uk-UA" dirty="0"/>
              <a:t>	Крім зазначеного, можна виділити рівні міжособистісного спілкування, які певним чином пов’язані з основними поняттями теорії міжособистісного спілкування. Так, чим вищий рівень міжособистісного спілкування, тим вужчий термін слід застосовувати для того, щоб дати визначення в системі понять теорії міжособистісного спілкування</a:t>
            </a:r>
            <a:endParaRPr lang="ru-RU" dirty="0"/>
          </a:p>
        </p:txBody>
      </p:sp>
    </p:spTree>
    <p:extLst>
      <p:ext uri="{BB962C8B-B14F-4D97-AF65-F5344CB8AC3E}">
        <p14:creationId xmlns:p14="http://schemas.microsoft.com/office/powerpoint/2010/main" val="683325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pPr algn="ctr"/>
            <a:r>
              <a:rPr lang="uk-UA" dirty="0"/>
              <a:t>5. Рівні спілкування</a:t>
            </a:r>
            <a:endParaRPr lang="ru-RU" dirty="0"/>
          </a:p>
        </p:txBody>
      </p:sp>
      <p:sp>
        <p:nvSpPr>
          <p:cNvPr id="3" name="Объект 2"/>
          <p:cNvSpPr>
            <a:spLocks noGrp="1"/>
          </p:cNvSpPr>
          <p:nvPr>
            <p:ph sz="quarter" idx="1"/>
          </p:nvPr>
        </p:nvSpPr>
        <p:spPr>
          <a:xfrm>
            <a:off x="457200" y="1052736"/>
            <a:ext cx="8363272" cy="5421216"/>
          </a:xfrm>
        </p:spPr>
        <p:txBody>
          <a:bodyPr>
            <a:normAutofit lnSpcReduction="10000"/>
          </a:bodyPr>
          <a:lstStyle/>
          <a:p>
            <a:pPr marL="0" indent="0">
              <a:buNone/>
            </a:pPr>
            <a:r>
              <a:rPr lang="uk-UA" dirty="0"/>
              <a:t>	Мета спілкування та психологічна дистанція у процесі його здійснення дозволяють виділити різноманітні </a:t>
            </a:r>
            <a:r>
              <a:rPr lang="uk-UA" b="1" dirty="0"/>
              <a:t>рівні спілкування</a:t>
            </a:r>
            <a:r>
              <a:rPr lang="uk-UA" dirty="0"/>
              <a:t>:</a:t>
            </a:r>
            <a:endParaRPr lang="ru-RU" dirty="0"/>
          </a:p>
          <a:p>
            <a:pPr lvl="0"/>
            <a:r>
              <a:rPr lang="uk-UA" b="1" dirty="0"/>
              <a:t>ритуальний (соціально-рольовий).</a:t>
            </a:r>
            <a:r>
              <a:rPr lang="uk-UA" dirty="0"/>
              <a:t> Мета: виконання людиною ролі, яку від неї очікують, демонстрація знання норм соціального середовища. Характер: анонімний;</a:t>
            </a:r>
            <a:endParaRPr lang="ru-RU" dirty="0"/>
          </a:p>
          <a:p>
            <a:pPr lvl="0"/>
            <a:r>
              <a:rPr lang="uk-UA" b="1" dirty="0"/>
              <a:t>діловий (маніпулятивний).</a:t>
            </a:r>
            <a:r>
              <a:rPr lang="uk-UA" dirty="0"/>
              <a:t> Мета: організація спільної діяльності, пошук засобів підвищення ефективності співпраці. Спілкування психологічно відсторонене, переважає Я – Ви контакт;</a:t>
            </a:r>
            <a:endParaRPr lang="ru-RU" dirty="0"/>
          </a:p>
          <a:p>
            <a:pPr lvl="0"/>
            <a:r>
              <a:rPr lang="uk-UA" b="1" dirty="0"/>
              <a:t>інтимно-особистісний.</a:t>
            </a:r>
            <a:r>
              <a:rPr lang="uk-UA" dirty="0"/>
              <a:t> Мета: задовольнити потребу в розумінні, співчутті. Характерна психологічна близькість, </a:t>
            </a:r>
            <a:r>
              <a:rPr lang="uk-UA" dirty="0" err="1"/>
              <a:t>емпатія</a:t>
            </a:r>
            <a:r>
              <a:rPr lang="uk-UA" dirty="0"/>
              <a:t>, довіра. Переважає Я – Ти контакт.</a:t>
            </a:r>
            <a:endParaRPr lang="ru-RU" dirty="0"/>
          </a:p>
          <a:p>
            <a:endParaRPr lang="ru-RU" dirty="0"/>
          </a:p>
        </p:txBody>
      </p:sp>
    </p:spTree>
    <p:extLst>
      <p:ext uri="{BB962C8B-B14F-4D97-AF65-F5344CB8AC3E}">
        <p14:creationId xmlns:p14="http://schemas.microsoft.com/office/powerpoint/2010/main" val="3352941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332656"/>
            <a:ext cx="8219256" cy="6141296"/>
          </a:xfrm>
        </p:spPr>
        <p:txBody>
          <a:bodyPr/>
          <a:lstStyle/>
          <a:p>
            <a:pPr marL="0" indent="0">
              <a:buNone/>
            </a:pPr>
            <a:r>
              <a:rPr lang="uk-UA" b="1" dirty="0"/>
              <a:t>	Специфіка міжособистісної комунікації</a:t>
            </a:r>
            <a:r>
              <a:rPr lang="ru-RU" b="1" dirty="0"/>
              <a:t> </a:t>
            </a:r>
            <a:r>
              <a:rPr lang="uk-UA" dirty="0"/>
              <a:t>(на відміну від інформаційного обміну у технічних пристроях):</a:t>
            </a:r>
            <a:endParaRPr lang="ru-RU" dirty="0"/>
          </a:p>
          <a:p>
            <a:pPr lvl="0"/>
            <a:r>
              <a:rPr lang="ru-RU" dirty="0" err="1"/>
              <a:t>наявність</a:t>
            </a:r>
            <a:r>
              <a:rPr lang="ru-RU" dirty="0"/>
              <a:t> </a:t>
            </a:r>
            <a:r>
              <a:rPr lang="ru-RU" dirty="0" err="1"/>
              <a:t>процесу</a:t>
            </a:r>
            <a:r>
              <a:rPr lang="ru-RU" dirty="0"/>
              <a:t> </a:t>
            </a:r>
            <a:r>
              <a:rPr lang="ru-RU" dirty="0" err="1"/>
              <a:t>зворотного</a:t>
            </a:r>
            <a:r>
              <a:rPr lang="ru-RU" dirty="0"/>
              <a:t> </a:t>
            </a:r>
            <a:r>
              <a:rPr lang="ru-RU" dirty="0" err="1"/>
              <a:t>зв’язку</a:t>
            </a:r>
            <a:r>
              <a:rPr lang="ru-RU" dirty="0"/>
              <a:t>;</a:t>
            </a:r>
          </a:p>
          <a:p>
            <a:pPr lvl="0"/>
            <a:r>
              <a:rPr lang="ru-RU" dirty="0" err="1"/>
              <a:t>наявність</a:t>
            </a:r>
            <a:r>
              <a:rPr lang="ru-RU" dirty="0"/>
              <a:t> </a:t>
            </a:r>
            <a:r>
              <a:rPr lang="ru-RU" dirty="0" err="1"/>
              <a:t>комунікативних</a:t>
            </a:r>
            <a:r>
              <a:rPr lang="ru-RU" dirty="0"/>
              <a:t> </a:t>
            </a:r>
            <a:r>
              <a:rPr lang="ru-RU" dirty="0" err="1"/>
              <a:t>бар’єрів</a:t>
            </a:r>
            <a:r>
              <a:rPr lang="ru-RU" dirty="0"/>
              <a:t>;</a:t>
            </a:r>
          </a:p>
          <a:p>
            <a:pPr lvl="0"/>
            <a:r>
              <a:rPr lang="ru-RU" dirty="0"/>
              <a:t>феномен </a:t>
            </a:r>
            <a:r>
              <a:rPr lang="ru-RU" dirty="0" err="1"/>
              <a:t>комунікативного</a:t>
            </a:r>
            <a:r>
              <a:rPr lang="ru-RU" dirty="0"/>
              <a:t> </a:t>
            </a:r>
            <a:r>
              <a:rPr lang="ru-RU" dirty="0" err="1"/>
              <a:t>впливу</a:t>
            </a:r>
            <a:endParaRPr lang="ru-RU" dirty="0"/>
          </a:p>
          <a:p>
            <a:pPr lvl="0"/>
            <a:r>
              <a:rPr lang="ru-RU" dirty="0" err="1"/>
              <a:t>існування</a:t>
            </a:r>
            <a:r>
              <a:rPr lang="ru-RU" dirty="0"/>
              <a:t> </a:t>
            </a:r>
            <a:r>
              <a:rPr lang="ru-RU" dirty="0" err="1"/>
              <a:t>різних</a:t>
            </a:r>
            <a:r>
              <a:rPr lang="ru-RU" dirty="0"/>
              <a:t> </a:t>
            </a:r>
            <a:r>
              <a:rPr lang="ru-RU" dirty="0" err="1"/>
              <a:t>рівнів</a:t>
            </a:r>
            <a:r>
              <a:rPr lang="ru-RU" dirty="0"/>
              <a:t> </a:t>
            </a:r>
            <a:r>
              <a:rPr lang="ru-RU" dirty="0" err="1"/>
              <a:t>передачі</a:t>
            </a:r>
            <a:r>
              <a:rPr lang="ru-RU" dirty="0"/>
              <a:t> </a:t>
            </a:r>
            <a:r>
              <a:rPr lang="ru-RU" dirty="0" err="1"/>
              <a:t>інформації</a:t>
            </a:r>
            <a:r>
              <a:rPr lang="ru-RU" dirty="0"/>
              <a:t> (</a:t>
            </a:r>
            <a:r>
              <a:rPr lang="ru-RU" dirty="0" err="1"/>
              <a:t>вербальний</a:t>
            </a:r>
            <a:r>
              <a:rPr lang="ru-RU" dirty="0"/>
              <a:t> та </a:t>
            </a:r>
            <a:r>
              <a:rPr lang="ru-RU" dirty="0" err="1"/>
              <a:t>невербальний</a:t>
            </a:r>
            <a:r>
              <a:rPr lang="ru-RU" dirty="0"/>
              <a:t>).</a:t>
            </a:r>
          </a:p>
          <a:p>
            <a:pPr marL="0" indent="0">
              <a:buNone/>
            </a:pPr>
            <a:r>
              <a:rPr lang="uk-UA" dirty="0"/>
              <a:t>	</a:t>
            </a:r>
          </a:p>
          <a:p>
            <a:pPr marL="0" indent="0">
              <a:buNone/>
            </a:pPr>
            <a:r>
              <a:rPr lang="uk-UA" dirty="0"/>
              <a:t>	Як можна помітити, міжособистісне спілкування за нормальних умов соціального та психічного розвитку не може обминути жодного представника соціуму.</a:t>
            </a:r>
            <a:endParaRPr lang="ru-RU" dirty="0"/>
          </a:p>
          <a:p>
            <a:endParaRPr lang="ru-RU" dirty="0"/>
          </a:p>
        </p:txBody>
      </p:sp>
    </p:spTree>
    <p:extLst>
      <p:ext uri="{BB962C8B-B14F-4D97-AF65-F5344CB8AC3E}">
        <p14:creationId xmlns:p14="http://schemas.microsoft.com/office/powerpoint/2010/main" val="23906013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476672"/>
            <a:ext cx="6462464" cy="4472518"/>
          </a:xfrm>
        </p:spPr>
        <p:txBody>
          <a:bodyPr>
            <a:normAutofit/>
          </a:bodyPr>
          <a:lstStyle/>
          <a:p>
            <a:r>
              <a:rPr lang="uk-UA" sz="8800" dirty="0"/>
              <a:t>Дякую за увагу!</a:t>
            </a:r>
            <a:endParaRPr lang="ru-RU" sz="8800" dirty="0"/>
          </a:p>
        </p:txBody>
      </p:sp>
    </p:spTree>
    <p:extLst>
      <p:ext uri="{BB962C8B-B14F-4D97-AF65-F5344CB8AC3E}">
        <p14:creationId xmlns:p14="http://schemas.microsoft.com/office/powerpoint/2010/main" val="457735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3600" b="1" u="sng" dirty="0"/>
              <a:t>Основна література</a:t>
            </a:r>
            <a:r>
              <a:rPr lang="uk-UA" b="1" dirty="0"/>
              <a:t>:</a:t>
            </a:r>
            <a:br>
              <a:rPr lang="ru-RU" dirty="0"/>
            </a:br>
            <a:endParaRPr lang="ru-RU" dirty="0"/>
          </a:p>
        </p:txBody>
      </p:sp>
      <p:sp>
        <p:nvSpPr>
          <p:cNvPr id="3" name="Объект 2"/>
          <p:cNvSpPr>
            <a:spLocks noGrp="1"/>
          </p:cNvSpPr>
          <p:nvPr>
            <p:ph sz="quarter" idx="1"/>
          </p:nvPr>
        </p:nvSpPr>
        <p:spPr>
          <a:xfrm>
            <a:off x="457200" y="1340768"/>
            <a:ext cx="7467600" cy="5133184"/>
          </a:xfrm>
        </p:spPr>
        <p:txBody>
          <a:bodyPr>
            <a:normAutofit/>
          </a:bodyPr>
          <a:lstStyle/>
          <a:p>
            <a:pPr marL="0" indent="0">
              <a:buNone/>
            </a:pPr>
            <a:r>
              <a:rPr lang="uk-UA" dirty="0"/>
              <a:t>1. </a:t>
            </a:r>
            <a:r>
              <a:rPr lang="uk-UA" b="1" dirty="0" err="1"/>
              <a:t>Бацевич</a:t>
            </a:r>
            <a:r>
              <a:rPr lang="uk-UA" b="1" dirty="0"/>
              <a:t> Ф.С.</a:t>
            </a:r>
            <a:r>
              <a:rPr lang="uk-UA" dirty="0"/>
              <a:t> Основи комунікативної лінгвістики: підручник. – К.: Видавничий центр «Академія», 2010. – 344 с.</a:t>
            </a:r>
            <a:endParaRPr lang="ru-RU" dirty="0"/>
          </a:p>
          <a:p>
            <a:pPr marL="0" indent="0" fontAlgn="base">
              <a:buNone/>
            </a:pPr>
            <a:r>
              <a:rPr lang="uk-UA" dirty="0"/>
              <a:t>2. </a:t>
            </a:r>
            <a:r>
              <a:rPr lang="uk-UA" b="1" dirty="0"/>
              <a:t>Кушнір Р. </a:t>
            </a:r>
            <a:r>
              <a:rPr lang="uk-UA" dirty="0"/>
              <a:t>Великий оратор. –  Дрогобич, 2013. – 256 с.</a:t>
            </a:r>
            <a:endParaRPr lang="ru-RU" dirty="0"/>
          </a:p>
          <a:p>
            <a:pPr marL="0" indent="0" fontAlgn="base">
              <a:buNone/>
            </a:pPr>
            <a:r>
              <a:rPr lang="uk-UA" dirty="0"/>
              <a:t>3.</a:t>
            </a:r>
            <a:r>
              <a:rPr lang="uk-UA" b="1" dirty="0"/>
              <a:t> Мацько Л.І., Мацько О.М. </a:t>
            </a:r>
            <a:r>
              <a:rPr lang="uk-UA" dirty="0"/>
              <a:t>Риторика : </a:t>
            </a:r>
            <a:r>
              <a:rPr lang="uk-UA" dirty="0" err="1"/>
              <a:t>навч</a:t>
            </a:r>
            <a:r>
              <a:rPr lang="uk-UA" dirty="0"/>
              <a:t>. </a:t>
            </a:r>
            <a:r>
              <a:rPr lang="uk-UA" dirty="0" err="1"/>
              <a:t>посіб</a:t>
            </a:r>
            <a:r>
              <a:rPr lang="uk-UA" dirty="0"/>
              <a:t>. / Л.І. Мацько, О.М. Мацько. – К. : Вища школа, 2008. – 311 с.</a:t>
            </a:r>
            <a:endParaRPr lang="ru-RU" dirty="0"/>
          </a:p>
          <a:p>
            <a:pPr marL="0" indent="0" fontAlgn="base">
              <a:buNone/>
            </a:pPr>
            <a:r>
              <a:rPr lang="uk-UA" dirty="0"/>
              <a:t>4. </a:t>
            </a:r>
            <a:r>
              <a:rPr lang="uk-UA" b="1" dirty="0"/>
              <a:t>Педагогічна риторика:</a:t>
            </a:r>
            <a:r>
              <a:rPr lang="uk-UA" dirty="0"/>
              <a:t> історія, теорія, практика : монографія / [О. А. </a:t>
            </a:r>
            <a:r>
              <a:rPr lang="uk-UA" dirty="0" err="1"/>
              <a:t>Кучерук</a:t>
            </a:r>
            <a:r>
              <a:rPr lang="uk-UA" dirty="0"/>
              <a:t>, Н. Б. Голуб, О. М. </a:t>
            </a:r>
            <a:r>
              <a:rPr lang="uk-UA" dirty="0" err="1"/>
              <a:t>Горошкіна</a:t>
            </a:r>
            <a:r>
              <a:rPr lang="uk-UA" dirty="0"/>
              <a:t>, С. О. </a:t>
            </a:r>
            <a:r>
              <a:rPr lang="uk-UA" dirty="0" err="1"/>
              <a:t>Караман</a:t>
            </a:r>
            <a:r>
              <a:rPr lang="uk-UA" dirty="0"/>
              <a:t> та ін.] ; за ред. О. А. </a:t>
            </a:r>
            <a:r>
              <a:rPr lang="uk-UA" dirty="0" err="1"/>
              <a:t>Кучерук</a:t>
            </a:r>
            <a:r>
              <a:rPr lang="uk-UA" dirty="0"/>
              <a:t>. – Київ : КНТ, 2016. – 258 с.</a:t>
            </a:r>
            <a:endParaRPr lang="ru-RU" dirty="0"/>
          </a:p>
          <a:p>
            <a:endParaRPr lang="ru-RU" dirty="0"/>
          </a:p>
        </p:txBody>
      </p:sp>
    </p:spTree>
    <p:extLst>
      <p:ext uri="{BB962C8B-B14F-4D97-AF65-F5344CB8AC3E}">
        <p14:creationId xmlns:p14="http://schemas.microsoft.com/office/powerpoint/2010/main" val="1197266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Епіграфом до сьогоднішнього лекційного заняття є висловлювання </a:t>
            </a:r>
            <a:br>
              <a:rPr lang="ru-RU" dirty="0"/>
            </a:br>
            <a:endParaRPr lang="ru-RU" dirty="0"/>
          </a:p>
        </p:txBody>
      </p:sp>
      <p:sp>
        <p:nvSpPr>
          <p:cNvPr id="3" name="Объект 2"/>
          <p:cNvSpPr>
            <a:spLocks noGrp="1"/>
          </p:cNvSpPr>
          <p:nvPr>
            <p:ph sz="quarter" idx="1"/>
          </p:nvPr>
        </p:nvSpPr>
        <p:spPr/>
        <p:txBody>
          <a:bodyPr/>
          <a:lstStyle/>
          <a:p>
            <a:pPr marL="0" indent="0">
              <a:buNone/>
            </a:pPr>
            <a:r>
              <a:rPr lang="uk-UA" b="1" i="1" dirty="0"/>
              <a:t> 	</a:t>
            </a:r>
            <a:r>
              <a:rPr lang="uk-UA" sz="2800" b="1" i="1" dirty="0"/>
              <a:t>Слово – найтонший різець, здатний доторкнутися до найніжнішої рисочки людського характеру. Вміти користуватися ним – велике мистецтво.</a:t>
            </a:r>
            <a:endParaRPr lang="ru-RU" sz="2800" dirty="0"/>
          </a:p>
          <a:p>
            <a:pPr marL="0" indent="0">
              <a:buNone/>
            </a:pPr>
            <a:endParaRPr lang="uk-UA" sz="2800" b="1" i="1" dirty="0"/>
          </a:p>
          <a:p>
            <a:pPr marL="0" indent="0" algn="r">
              <a:buNone/>
            </a:pPr>
            <a:r>
              <a:rPr lang="uk-UA" sz="2800" b="1" i="1" dirty="0"/>
              <a:t>В. Сухомлинський</a:t>
            </a:r>
            <a:endParaRPr lang="ru-RU" sz="2800" dirty="0"/>
          </a:p>
          <a:p>
            <a:endParaRPr lang="ru-RU" dirty="0"/>
          </a:p>
        </p:txBody>
      </p:sp>
      <p:pic>
        <p:nvPicPr>
          <p:cNvPr id="1027" name="Picture 3" descr="C:\Users\User\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22108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032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t>1. Поняття  спілкування, функції та етапи процесу спілкування</a:t>
            </a:r>
            <a:br>
              <a:rPr lang="ru-RU" dirty="0"/>
            </a:br>
            <a:endParaRPr lang="ru-RU" dirty="0"/>
          </a:p>
        </p:txBody>
      </p:sp>
      <p:sp>
        <p:nvSpPr>
          <p:cNvPr id="3" name="Объект 2"/>
          <p:cNvSpPr>
            <a:spLocks noGrp="1"/>
          </p:cNvSpPr>
          <p:nvPr>
            <p:ph sz="quarter" idx="1"/>
          </p:nvPr>
        </p:nvSpPr>
        <p:spPr>
          <a:xfrm>
            <a:off x="457200" y="1268760"/>
            <a:ext cx="8291264" cy="5205192"/>
          </a:xfrm>
        </p:spPr>
        <p:txBody>
          <a:bodyPr>
            <a:normAutofit fontScale="92500" lnSpcReduction="20000"/>
          </a:bodyPr>
          <a:lstStyle/>
          <a:p>
            <a:pPr marL="0" indent="0">
              <a:buNone/>
            </a:pPr>
            <a:r>
              <a:rPr lang="uk-UA" b="1" dirty="0"/>
              <a:t>	</a:t>
            </a:r>
            <a:r>
              <a:rPr lang="uk-UA" sz="2600" dirty="0"/>
              <a:t> У науковій літературі є багато визначень терміна «спілкування». Це зумовлено багатоманітністю і важливістю цього поняття. Одні науковці розглядають спілкування в контексті його єдності з життям суспільства в цілому та безпосередніми контактами людей, інші – як обмін інформацією, взаємодію та сприйняття людьми один одного, ще інші – з погляду мети спілкування. Найповніше визначення подає сучасний львівський мовознавець </a:t>
            </a:r>
            <a:br>
              <a:rPr lang="uk-UA" sz="2600" dirty="0"/>
            </a:br>
            <a:r>
              <a:rPr lang="uk-UA" sz="2600" dirty="0" err="1"/>
              <a:t>Бацевич</a:t>
            </a:r>
            <a:r>
              <a:rPr lang="uk-UA" sz="2600" dirty="0"/>
              <a:t> Ф.С.</a:t>
            </a:r>
            <a:endParaRPr lang="ru-RU" sz="2600" dirty="0"/>
          </a:p>
          <a:p>
            <a:pPr marL="0" indent="0">
              <a:buNone/>
            </a:pPr>
            <a:r>
              <a:rPr lang="uk-UA" sz="2600" b="1" dirty="0"/>
              <a:t>	Спілкування</a:t>
            </a:r>
            <a:r>
              <a:rPr lang="uk-UA" sz="2600" dirty="0"/>
              <a:t> – це сукупність зв’язків і взаємодій людей, суспільств, суб’єктів (класів, груп, особистостей), у яких відбувається обмін інформацією, досвідом, уміннями, навичками та результатами діяльності (</a:t>
            </a:r>
            <a:r>
              <a:rPr lang="uk-UA" sz="2600" dirty="0" err="1"/>
              <a:t>Бацевич</a:t>
            </a:r>
            <a:r>
              <a:rPr lang="uk-UA" sz="2600" dirty="0"/>
              <a:t> Ф.С.).</a:t>
            </a:r>
            <a:endParaRPr lang="ru-RU" sz="2600" dirty="0"/>
          </a:p>
          <a:p>
            <a:endParaRPr lang="ru-RU" dirty="0"/>
          </a:p>
        </p:txBody>
      </p:sp>
    </p:spTree>
    <p:extLst>
      <p:ext uri="{BB962C8B-B14F-4D97-AF65-F5344CB8AC3E}">
        <p14:creationId xmlns:p14="http://schemas.microsoft.com/office/powerpoint/2010/main" val="1557633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476672"/>
            <a:ext cx="8640960" cy="5997280"/>
          </a:xfrm>
        </p:spPr>
        <p:txBody>
          <a:bodyPr/>
          <a:lstStyle/>
          <a:p>
            <a:pPr marL="0" indent="0">
              <a:buNone/>
            </a:pPr>
            <a:r>
              <a:rPr lang="uk-UA" dirty="0"/>
              <a:t>	Спілкування іноді ототожнюють із комунікацією, одначе ці терміни не є синонімами.</a:t>
            </a:r>
          </a:p>
          <a:p>
            <a:pPr marL="0" indent="0">
              <a:buNone/>
            </a:pPr>
            <a:r>
              <a:rPr lang="uk-UA" b="1" dirty="0"/>
              <a:t>	</a:t>
            </a:r>
            <a:r>
              <a:rPr lang="uk-UA" sz="2800" b="1" dirty="0"/>
              <a:t>Комунікація</a:t>
            </a:r>
            <a:r>
              <a:rPr lang="uk-UA" dirty="0"/>
              <a:t> – це цілеспрямований інформаційний обмін в різноманітних процесах спілкування. Це спілкування з певною метою.</a:t>
            </a:r>
          </a:p>
          <a:p>
            <a:pPr marL="0" indent="0">
              <a:buNone/>
            </a:pPr>
            <a:endParaRPr lang="ru-RU" dirty="0"/>
          </a:p>
          <a:p>
            <a:pPr marL="0" indent="0">
              <a:buNone/>
            </a:pPr>
            <a:r>
              <a:rPr lang="uk-UA" dirty="0"/>
              <a:t>	Спілкування зазвичай спрямоване на досягнення певного результату, вирішення конкретної проблеми або реалізацію професійної цілі. Воно є необхідною умовою будь-якої діяльності. Через процес спілкування відбувається навчання й виховання людини, засвоєння нею різних видів соціального досвіду, норм і правил поведінки, традицій і звичаїв.</a:t>
            </a:r>
            <a:endParaRPr lang="ru-RU" dirty="0"/>
          </a:p>
          <a:p>
            <a:pPr marL="0" indent="0">
              <a:buNone/>
            </a:pPr>
            <a:endParaRPr lang="ru-RU" dirty="0"/>
          </a:p>
        </p:txBody>
      </p:sp>
    </p:spTree>
    <p:extLst>
      <p:ext uri="{BB962C8B-B14F-4D97-AF65-F5344CB8AC3E}">
        <p14:creationId xmlns:p14="http://schemas.microsoft.com/office/powerpoint/2010/main" val="132573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1570186"/>
          </a:xfrm>
        </p:spPr>
        <p:txBody>
          <a:bodyPr>
            <a:normAutofit fontScale="90000"/>
          </a:bodyPr>
          <a:lstStyle/>
          <a:p>
            <a:pPr algn="ctr"/>
            <a:r>
              <a:rPr lang="uk-UA" b="1" dirty="0"/>
              <a:t>	Функції спілкування</a:t>
            </a:r>
            <a:r>
              <a:rPr lang="uk-UA" dirty="0"/>
              <a:t> – це зовнішній вияв властивостей спілкування, ті завдання, які воно реалізує у процесі діяльності людини.</a:t>
            </a:r>
            <a:endParaRPr lang="ru-RU" dirty="0"/>
          </a:p>
        </p:txBody>
      </p:sp>
      <p:sp>
        <p:nvSpPr>
          <p:cNvPr id="3" name="Объект 2"/>
          <p:cNvSpPr>
            <a:spLocks noGrp="1"/>
          </p:cNvSpPr>
          <p:nvPr>
            <p:ph sz="quarter" idx="1"/>
          </p:nvPr>
        </p:nvSpPr>
        <p:spPr>
          <a:xfrm>
            <a:off x="457200" y="2132856"/>
            <a:ext cx="8291264" cy="4341096"/>
          </a:xfrm>
        </p:spPr>
        <p:txBody>
          <a:bodyPr/>
          <a:lstStyle/>
          <a:p>
            <a:pPr marL="0" indent="0">
              <a:buNone/>
            </a:pPr>
            <a:r>
              <a:rPr lang="uk-UA" dirty="0"/>
              <a:t>	Ф.С. </a:t>
            </a:r>
            <a:r>
              <a:rPr lang="uk-UA" dirty="0" err="1"/>
              <a:t>Бацевич</a:t>
            </a:r>
            <a:r>
              <a:rPr lang="uk-UA" dirty="0"/>
              <a:t> виокремлює </a:t>
            </a:r>
            <a:r>
              <a:rPr lang="uk-UA" b="1" dirty="0"/>
              <a:t>такі функції спілкування:</a:t>
            </a:r>
            <a:endParaRPr lang="ru-RU" dirty="0"/>
          </a:p>
          <a:p>
            <a:pPr marL="0" indent="0">
              <a:buNone/>
            </a:pPr>
            <a:r>
              <a:rPr lang="uk-UA" dirty="0"/>
              <a:t>- </a:t>
            </a:r>
            <a:r>
              <a:rPr lang="uk-UA" b="1" dirty="0"/>
              <a:t>контактну</a:t>
            </a:r>
            <a:r>
              <a:rPr lang="uk-UA" dirty="0"/>
              <a:t> (створення атмосфери обопільної готовності передавати і сприймати інформацію та підтримувати зв'язок до завершення акту спілкування; встановлення контакту, </a:t>
            </a:r>
            <a:r>
              <a:rPr lang="uk-UA" dirty="0" err="1"/>
              <a:t>фатичне</a:t>
            </a:r>
            <a:r>
              <a:rPr lang="uk-UA" dirty="0"/>
              <a:t> спілкування;</a:t>
            </a:r>
            <a:endParaRPr lang="ru-RU" dirty="0"/>
          </a:p>
          <a:p>
            <a:pPr marL="0" indent="0">
              <a:buNone/>
            </a:pPr>
            <a:r>
              <a:rPr lang="uk-UA" dirty="0"/>
              <a:t>- </a:t>
            </a:r>
            <a:r>
              <a:rPr lang="uk-UA" b="1" dirty="0"/>
              <a:t>інформаційну</a:t>
            </a:r>
            <a:r>
              <a:rPr lang="uk-UA" dirty="0"/>
              <a:t> (обмін інформацією, запитаннями і відповідями);</a:t>
            </a:r>
            <a:endParaRPr lang="ru-RU" dirty="0"/>
          </a:p>
          <a:p>
            <a:pPr marL="0" indent="0">
              <a:buNone/>
            </a:pPr>
            <a:r>
              <a:rPr lang="uk-UA" dirty="0"/>
              <a:t>- </a:t>
            </a:r>
            <a:r>
              <a:rPr lang="uk-UA" b="1" dirty="0"/>
              <a:t>спонукальну</a:t>
            </a:r>
            <a:r>
              <a:rPr lang="uk-UA" dirty="0"/>
              <a:t> (заохочення адресата до певних дій);</a:t>
            </a:r>
            <a:endParaRPr lang="ru-RU" dirty="0"/>
          </a:p>
          <a:p>
            <a:pPr marL="0" indent="0">
              <a:buNone/>
            </a:pPr>
            <a:endParaRPr lang="ru-RU" dirty="0"/>
          </a:p>
        </p:txBody>
      </p:sp>
    </p:spTree>
    <p:extLst>
      <p:ext uri="{BB962C8B-B14F-4D97-AF65-F5344CB8AC3E}">
        <p14:creationId xmlns:p14="http://schemas.microsoft.com/office/powerpoint/2010/main" val="301002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260648"/>
            <a:ext cx="8219256" cy="6213304"/>
          </a:xfrm>
        </p:spPr>
        <p:txBody>
          <a:bodyPr>
            <a:normAutofit/>
          </a:bodyPr>
          <a:lstStyle/>
          <a:p>
            <a:pPr marL="0" indent="0">
              <a:buNone/>
            </a:pPr>
            <a:r>
              <a:rPr lang="uk-UA" dirty="0"/>
              <a:t>- </a:t>
            </a:r>
            <a:r>
              <a:rPr lang="uk-UA" b="1" dirty="0"/>
              <a:t>координаційну </a:t>
            </a:r>
            <a:r>
              <a:rPr lang="uk-UA" dirty="0"/>
              <a:t>(узгодження дій учасників спілкування);</a:t>
            </a:r>
            <a:endParaRPr lang="ru-RU" dirty="0"/>
          </a:p>
          <a:p>
            <a:pPr marL="0" indent="0">
              <a:buNone/>
            </a:pPr>
            <a:r>
              <a:rPr lang="uk-UA" dirty="0"/>
              <a:t>- </a:t>
            </a:r>
            <a:r>
              <a:rPr lang="uk-UA" b="1" dirty="0"/>
              <a:t>пізнавальну</a:t>
            </a:r>
            <a:r>
              <a:rPr lang="uk-UA" dirty="0"/>
              <a:t> (адекватне сприйняття і розуміння змісту повідомлень)</a:t>
            </a:r>
            <a:r>
              <a:rPr lang="uk-UA" i="1" dirty="0"/>
              <a:t>ти як?;</a:t>
            </a:r>
            <a:endParaRPr lang="ru-RU" dirty="0"/>
          </a:p>
          <a:p>
            <a:pPr marL="0" indent="0">
              <a:buNone/>
            </a:pPr>
            <a:r>
              <a:rPr lang="uk-UA" dirty="0"/>
              <a:t>- </a:t>
            </a:r>
            <a:r>
              <a:rPr lang="uk-UA" b="1" dirty="0"/>
              <a:t>емотивну</a:t>
            </a:r>
            <a:r>
              <a:rPr lang="uk-UA" dirty="0"/>
              <a:t> (обмін емоціями, почуттями, переживаннями);</a:t>
            </a:r>
            <a:endParaRPr lang="ru-RU" dirty="0"/>
          </a:p>
          <a:p>
            <a:pPr marL="0" indent="0">
              <a:buNone/>
            </a:pPr>
            <a:r>
              <a:rPr lang="uk-UA" dirty="0"/>
              <a:t>- </a:t>
            </a:r>
            <a:r>
              <a:rPr lang="uk-UA" b="1" dirty="0"/>
              <a:t>налагодження стосунків</a:t>
            </a:r>
            <a:r>
              <a:rPr lang="uk-UA" dirty="0"/>
              <a:t> (розуміння свого місця в системі рольових, </a:t>
            </a:r>
            <a:br>
              <a:rPr lang="uk-UA" dirty="0"/>
            </a:br>
            <a:r>
              <a:rPr lang="uk-UA" dirty="0"/>
              <a:t>статусних, ділових, міжособистісних взаємин); </a:t>
            </a:r>
            <a:endParaRPr lang="ru-RU" dirty="0"/>
          </a:p>
          <a:p>
            <a:pPr marL="0" indent="0">
              <a:buNone/>
            </a:pPr>
            <a:r>
              <a:rPr lang="uk-UA" dirty="0"/>
              <a:t>- </a:t>
            </a:r>
            <a:r>
              <a:rPr lang="uk-UA" b="1" dirty="0"/>
              <a:t>регулятивну</a:t>
            </a:r>
            <a:r>
              <a:rPr lang="uk-UA" dirty="0"/>
              <a:t> (залежно від мети, яку ставить перед собою адресант, він і організовує своє спілкування, дотримується певної стратегії і тактики, виставляє часові межі). </a:t>
            </a:r>
            <a:endParaRPr lang="ru-RU" dirty="0"/>
          </a:p>
          <a:p>
            <a:pPr marL="0" indent="0">
              <a:buNone/>
            </a:pPr>
            <a:endParaRPr lang="ru-RU" dirty="0"/>
          </a:p>
        </p:txBody>
      </p:sp>
    </p:spTree>
    <p:extLst>
      <p:ext uri="{BB962C8B-B14F-4D97-AF65-F5344CB8AC3E}">
        <p14:creationId xmlns:p14="http://schemas.microsoft.com/office/powerpoint/2010/main" val="98789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19256" cy="1800200"/>
          </a:xfrm>
        </p:spPr>
        <p:txBody>
          <a:bodyPr>
            <a:normAutofit fontScale="90000"/>
          </a:bodyPr>
          <a:lstStyle/>
          <a:p>
            <a:pPr algn="ctr"/>
            <a:r>
              <a:rPr lang="uk-UA" dirty="0"/>
              <a:t>Процес спілкування складається з кількох етапів, які перед початком спілкування слід продумувати з метою підвищення ефективності спілкування</a:t>
            </a:r>
            <a:endParaRPr lang="ru-RU" dirty="0"/>
          </a:p>
        </p:txBody>
      </p:sp>
      <p:sp>
        <p:nvSpPr>
          <p:cNvPr id="3" name="Объект 2"/>
          <p:cNvSpPr>
            <a:spLocks noGrp="1"/>
          </p:cNvSpPr>
          <p:nvPr>
            <p:ph sz="quarter" idx="1"/>
          </p:nvPr>
        </p:nvSpPr>
        <p:spPr>
          <a:xfrm>
            <a:off x="457200" y="1988840"/>
            <a:ext cx="7467600" cy="4485112"/>
          </a:xfrm>
        </p:spPr>
        <p:txBody>
          <a:bodyPr/>
          <a:lstStyle/>
          <a:p>
            <a:endParaRPr lang="uk-UA" dirty="0"/>
          </a:p>
          <a:p>
            <a:pPr marL="0" indent="0">
              <a:buNone/>
            </a:pPr>
            <a:r>
              <a:rPr lang="uk-UA" b="1" dirty="0"/>
              <a:t>	1. Ретельна підготовка до спілкування.</a:t>
            </a:r>
            <a:r>
              <a:rPr lang="uk-UA" dirty="0"/>
              <a:t> Цей етап передбачає: складання плану майбутньої розмови; збирання відомостей з предмета спілкування та їх систематизація; умотивування аргументів на користь своєї позиції та контраргументів іншої сторони; обґрунтування свого варіанта вирішення проблеми та розгляд реакції співрозмовника</a:t>
            </a:r>
            <a:endParaRPr lang="ru-RU" dirty="0"/>
          </a:p>
        </p:txBody>
      </p:sp>
    </p:spTree>
    <p:extLst>
      <p:ext uri="{BB962C8B-B14F-4D97-AF65-F5344CB8AC3E}">
        <p14:creationId xmlns:p14="http://schemas.microsoft.com/office/powerpoint/2010/main" val="36841255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TotalTime>
  <Words>307</Words>
  <Application>Microsoft Office PowerPoint</Application>
  <PresentationFormat>Екран (4:3)</PresentationFormat>
  <Paragraphs>111</Paragraphs>
  <Slides>29</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29</vt:i4>
      </vt:variant>
    </vt:vector>
  </HeadingPairs>
  <TitlesOfParts>
    <vt:vector size="33" baseType="lpstr">
      <vt:lpstr>Century Schoolbook</vt:lpstr>
      <vt:lpstr>Wingdings</vt:lpstr>
      <vt:lpstr>Wingdings 2</vt:lpstr>
      <vt:lpstr>Эркер</vt:lpstr>
      <vt:lpstr>Тема:  Спілкування як інструмент ефективної професійної діяльності педагога </vt:lpstr>
      <vt:lpstr>План </vt:lpstr>
      <vt:lpstr>Основна література: </vt:lpstr>
      <vt:lpstr>Епіграфом до сьогоднішнього лекційного заняття є висловлювання  </vt:lpstr>
      <vt:lpstr>1. Поняття  спілкування, функції та етапи процесу спілкування </vt:lpstr>
      <vt:lpstr>Презентація PowerPoint</vt:lpstr>
      <vt:lpstr> Функції спілкування – це зовнішній вияв властивостей спілкування, ті завдання, які воно реалізує у процесі діяльності людини.</vt:lpstr>
      <vt:lpstr>Презентація PowerPoint</vt:lpstr>
      <vt:lpstr>Процес спілкування складається з кількох етапів, які перед початком спілкування слід продумувати з метою підвищення ефективності спілкування</vt:lpstr>
      <vt:lpstr>Презентація PowerPoint</vt:lpstr>
      <vt:lpstr>Презентація PowerPoint</vt:lpstr>
      <vt:lpstr>2. Закони спілкування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Основи міжособистісного спілкування як навчальна дисципліна </vt:lpstr>
      <vt:lpstr>Презентація PowerPoint</vt:lpstr>
      <vt:lpstr>Презентація PowerPoint</vt:lpstr>
      <vt:lpstr>4. Базові поняття теорії міжособистісного спілкування </vt:lpstr>
      <vt:lpstr>Презентація PowerPoint</vt:lpstr>
      <vt:lpstr>5. Рівні спілкування</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Спілкування як інструмент ефективної професійної діяльності педагога </dc:title>
  <dc:creator>User</dc:creator>
  <cp:lastModifiedBy>Nazarii Kost</cp:lastModifiedBy>
  <cp:revision>8</cp:revision>
  <dcterms:created xsi:type="dcterms:W3CDTF">2020-09-04T11:42:16Z</dcterms:created>
  <dcterms:modified xsi:type="dcterms:W3CDTF">2020-09-07T11:40:02Z</dcterms:modified>
</cp:coreProperties>
</file>