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6" r:id="rId9"/>
    <p:sldId id="287" r:id="rId10"/>
    <p:sldId id="288" r:id="rId11"/>
    <p:sldId id="289" r:id="rId12"/>
    <p:sldId id="290" r:id="rId13"/>
    <p:sldId id="263" r:id="rId14"/>
    <p:sldId id="265" r:id="rId15"/>
    <p:sldId id="266" r:id="rId16"/>
    <p:sldId id="264" r:id="rId17"/>
    <p:sldId id="267" r:id="rId18"/>
    <p:sldId id="291" r:id="rId19"/>
    <p:sldId id="292" r:id="rId20"/>
    <p:sldId id="293" r:id="rId21"/>
    <p:sldId id="294" r:id="rId22"/>
    <p:sldId id="268" r:id="rId23"/>
    <p:sldId id="285" r:id="rId2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C88609-97F2-4BC1-BBA7-D957BBF757F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F2AF6D2-F5E5-4E88-831A-FD1EB1A2350A}">
      <dgm:prSet phldrT="[Текст]"/>
      <dgm:spPr/>
      <dgm:t>
        <a:bodyPr/>
        <a:lstStyle/>
        <a:p>
          <a:r>
            <a:rPr lang="uk-UA" b="1" i="1" dirty="0" err="1" smtClean="0"/>
            <a:t>Вузькоконтекстна</a:t>
          </a:r>
          <a:endParaRPr lang="uk-UA" dirty="0"/>
        </a:p>
      </dgm:t>
    </dgm:pt>
    <dgm:pt modelId="{D69620B3-5769-4708-8011-FD84C6950DAA}" type="parTrans" cxnId="{DD344A16-95C4-43A4-89D4-7B5677ACC8DA}">
      <dgm:prSet/>
      <dgm:spPr/>
      <dgm:t>
        <a:bodyPr/>
        <a:lstStyle/>
        <a:p>
          <a:endParaRPr lang="uk-UA"/>
        </a:p>
      </dgm:t>
    </dgm:pt>
    <dgm:pt modelId="{7EAFE968-0757-49D8-9D00-C2CBDEC1DC50}" type="sibTrans" cxnId="{DD344A16-95C4-43A4-89D4-7B5677ACC8DA}">
      <dgm:prSet/>
      <dgm:spPr/>
      <dgm:t>
        <a:bodyPr/>
        <a:lstStyle/>
        <a:p>
          <a:endParaRPr lang="uk-UA"/>
        </a:p>
      </dgm:t>
    </dgm:pt>
    <dgm:pt modelId="{CC26F1AF-F51A-450F-A17D-F8ED8D111D38}">
      <dgm:prSet phldrT="[Текст]"/>
      <dgm:spPr/>
      <dgm:t>
        <a:bodyPr/>
        <a:lstStyle/>
        <a:p>
          <a:r>
            <a:rPr lang="uk-UA" dirty="0" smtClean="0"/>
            <a:t>тип національної культури, в якій інформацію під час комунікації передають у максимально </a:t>
          </a:r>
          <a:r>
            <a:rPr lang="uk-UA" dirty="0" err="1" smtClean="0"/>
            <a:t>вербалізованій</a:t>
          </a:r>
          <a:r>
            <a:rPr lang="uk-UA" dirty="0" smtClean="0"/>
            <a:t> </a:t>
          </a:r>
          <a:r>
            <a:rPr lang="uk-UA" dirty="0" err="1" smtClean="0"/>
            <a:t>екслліцитній</a:t>
          </a:r>
          <a:r>
            <a:rPr lang="uk-UA" dirty="0" smtClean="0"/>
            <a:t> формі.</a:t>
          </a:r>
          <a:endParaRPr lang="uk-UA" dirty="0"/>
        </a:p>
      </dgm:t>
    </dgm:pt>
    <dgm:pt modelId="{CF7C584D-2E59-4CDD-9921-02D5C4228CF8}" type="parTrans" cxnId="{41D01F64-9A54-4EBC-AAAE-1B145C28794B}">
      <dgm:prSet/>
      <dgm:spPr/>
      <dgm:t>
        <a:bodyPr/>
        <a:lstStyle/>
        <a:p>
          <a:endParaRPr lang="uk-UA"/>
        </a:p>
      </dgm:t>
    </dgm:pt>
    <dgm:pt modelId="{CAE4C804-B980-4D29-9583-DD717241D963}" type="sibTrans" cxnId="{41D01F64-9A54-4EBC-AAAE-1B145C28794B}">
      <dgm:prSet/>
      <dgm:spPr/>
      <dgm:t>
        <a:bodyPr/>
        <a:lstStyle/>
        <a:p>
          <a:endParaRPr lang="uk-UA"/>
        </a:p>
      </dgm:t>
    </dgm:pt>
    <dgm:pt modelId="{6E8A0873-0951-408E-8442-291F79F3372D}">
      <dgm:prSet phldrT="[Текст]"/>
      <dgm:spPr/>
      <dgm:t>
        <a:bodyPr/>
        <a:lstStyle/>
        <a:p>
          <a:r>
            <a:rPr lang="uk-UA" b="1" i="1" dirty="0" err="1" smtClean="0"/>
            <a:t>Ширококонтекстна</a:t>
          </a:r>
          <a:endParaRPr lang="uk-UA" dirty="0"/>
        </a:p>
      </dgm:t>
    </dgm:pt>
    <dgm:pt modelId="{87F61097-60CC-4D21-8D25-C2849466550B}" type="parTrans" cxnId="{965E98FB-A86A-48D0-BFEB-D8F627F3B35D}">
      <dgm:prSet/>
      <dgm:spPr/>
      <dgm:t>
        <a:bodyPr/>
        <a:lstStyle/>
        <a:p>
          <a:endParaRPr lang="uk-UA"/>
        </a:p>
      </dgm:t>
    </dgm:pt>
    <dgm:pt modelId="{589A5F13-2F64-4483-8DAF-7152F0EDBC5C}" type="sibTrans" cxnId="{965E98FB-A86A-48D0-BFEB-D8F627F3B35D}">
      <dgm:prSet/>
      <dgm:spPr/>
      <dgm:t>
        <a:bodyPr/>
        <a:lstStyle/>
        <a:p>
          <a:endParaRPr lang="uk-UA"/>
        </a:p>
      </dgm:t>
    </dgm:pt>
    <dgm:pt modelId="{99E39E3E-5F76-48DB-8F82-FCD5F9EECA11}">
      <dgm:prSet phldrT="[Текст]"/>
      <dgm:spPr/>
      <dgm:t>
        <a:bodyPr/>
        <a:lstStyle/>
        <a:p>
          <a:r>
            <a:rPr lang="uk-UA" dirty="0" smtClean="0"/>
            <a:t>тип культури, в якій інформація, що передається під час комунікації, </a:t>
          </a:r>
          <a:r>
            <a:rPr lang="uk-UA" dirty="0" err="1" smtClean="0"/>
            <a:t>експлікується</a:t>
          </a:r>
          <a:r>
            <a:rPr lang="uk-UA" dirty="0" smtClean="0"/>
            <a:t> лише з урахуванням найширшого культурологічного і найближчого ситуативного контексту.</a:t>
          </a:r>
          <a:endParaRPr lang="uk-UA" dirty="0"/>
        </a:p>
      </dgm:t>
    </dgm:pt>
    <dgm:pt modelId="{72639B39-1A7C-43D6-8B4A-AED42E130B1B}" type="parTrans" cxnId="{FAA25E87-A4B0-46BB-BCEB-9A293C158DC5}">
      <dgm:prSet/>
      <dgm:spPr/>
      <dgm:t>
        <a:bodyPr/>
        <a:lstStyle/>
        <a:p>
          <a:endParaRPr lang="uk-UA"/>
        </a:p>
      </dgm:t>
    </dgm:pt>
    <dgm:pt modelId="{E327F0FF-FB3E-4EC7-AE03-DD51B9E58525}" type="sibTrans" cxnId="{FAA25E87-A4B0-46BB-BCEB-9A293C158DC5}">
      <dgm:prSet/>
      <dgm:spPr/>
      <dgm:t>
        <a:bodyPr/>
        <a:lstStyle/>
        <a:p>
          <a:endParaRPr lang="uk-UA"/>
        </a:p>
      </dgm:t>
    </dgm:pt>
    <dgm:pt modelId="{D0C3808F-7ABD-441A-B345-0D910E944132}" type="pres">
      <dgm:prSet presAssocID="{33C88609-97F2-4BC1-BBA7-D957BBF757F9}" presName="linear" presStyleCnt="0">
        <dgm:presLayoutVars>
          <dgm:animLvl val="lvl"/>
          <dgm:resizeHandles val="exact"/>
        </dgm:presLayoutVars>
      </dgm:prSet>
      <dgm:spPr/>
    </dgm:pt>
    <dgm:pt modelId="{2BAC2F6B-7674-4CC8-8124-0744174C3139}" type="pres">
      <dgm:prSet presAssocID="{BF2AF6D2-F5E5-4E88-831A-FD1EB1A2350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97D82B5-B132-4EDA-9DA5-298A51C12977}" type="pres">
      <dgm:prSet presAssocID="{BF2AF6D2-F5E5-4E88-831A-FD1EB1A2350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EEF644E-270D-4935-87FB-3186F30E6B3C}" type="pres">
      <dgm:prSet presAssocID="{6E8A0873-0951-408E-8442-291F79F3372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2A96CB1-8F86-4BBC-8BBE-A873B3911ACD}" type="pres">
      <dgm:prSet presAssocID="{6E8A0873-0951-408E-8442-291F79F3372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AA25E87-A4B0-46BB-BCEB-9A293C158DC5}" srcId="{6E8A0873-0951-408E-8442-291F79F3372D}" destId="{99E39E3E-5F76-48DB-8F82-FCD5F9EECA11}" srcOrd="0" destOrd="0" parTransId="{72639B39-1A7C-43D6-8B4A-AED42E130B1B}" sibTransId="{E327F0FF-FB3E-4EC7-AE03-DD51B9E58525}"/>
    <dgm:cxn modelId="{41D01F64-9A54-4EBC-AAAE-1B145C28794B}" srcId="{BF2AF6D2-F5E5-4E88-831A-FD1EB1A2350A}" destId="{CC26F1AF-F51A-450F-A17D-F8ED8D111D38}" srcOrd="0" destOrd="0" parTransId="{CF7C584D-2E59-4CDD-9921-02D5C4228CF8}" sibTransId="{CAE4C804-B980-4D29-9583-DD717241D963}"/>
    <dgm:cxn modelId="{7EB994DC-9177-4F11-940B-3AD6292D3025}" type="presOf" srcId="{CC26F1AF-F51A-450F-A17D-F8ED8D111D38}" destId="{A97D82B5-B132-4EDA-9DA5-298A51C12977}" srcOrd="0" destOrd="0" presId="urn:microsoft.com/office/officeart/2005/8/layout/vList2"/>
    <dgm:cxn modelId="{11603080-7FAB-4D1B-8E6D-A4329C931770}" type="presOf" srcId="{33C88609-97F2-4BC1-BBA7-D957BBF757F9}" destId="{D0C3808F-7ABD-441A-B345-0D910E944132}" srcOrd="0" destOrd="0" presId="urn:microsoft.com/office/officeart/2005/8/layout/vList2"/>
    <dgm:cxn modelId="{DD344A16-95C4-43A4-89D4-7B5677ACC8DA}" srcId="{33C88609-97F2-4BC1-BBA7-D957BBF757F9}" destId="{BF2AF6D2-F5E5-4E88-831A-FD1EB1A2350A}" srcOrd="0" destOrd="0" parTransId="{D69620B3-5769-4708-8011-FD84C6950DAA}" sibTransId="{7EAFE968-0757-49D8-9D00-C2CBDEC1DC50}"/>
    <dgm:cxn modelId="{46A844C7-8B26-4C81-9507-38FC90F47BAD}" type="presOf" srcId="{BF2AF6D2-F5E5-4E88-831A-FD1EB1A2350A}" destId="{2BAC2F6B-7674-4CC8-8124-0744174C3139}" srcOrd="0" destOrd="0" presId="urn:microsoft.com/office/officeart/2005/8/layout/vList2"/>
    <dgm:cxn modelId="{C9DFC201-67C7-4FA5-BBA1-ECFB12635922}" type="presOf" srcId="{99E39E3E-5F76-48DB-8F82-FCD5F9EECA11}" destId="{02A96CB1-8F86-4BBC-8BBE-A873B3911ACD}" srcOrd="0" destOrd="0" presId="urn:microsoft.com/office/officeart/2005/8/layout/vList2"/>
    <dgm:cxn modelId="{965E98FB-A86A-48D0-BFEB-D8F627F3B35D}" srcId="{33C88609-97F2-4BC1-BBA7-D957BBF757F9}" destId="{6E8A0873-0951-408E-8442-291F79F3372D}" srcOrd="1" destOrd="0" parTransId="{87F61097-60CC-4D21-8D25-C2849466550B}" sibTransId="{589A5F13-2F64-4483-8DAF-7152F0EDBC5C}"/>
    <dgm:cxn modelId="{AAE2359C-FBB5-45EB-A0D2-6BF5133DAA12}" type="presOf" srcId="{6E8A0873-0951-408E-8442-291F79F3372D}" destId="{7EEF644E-270D-4935-87FB-3186F30E6B3C}" srcOrd="0" destOrd="0" presId="urn:microsoft.com/office/officeart/2005/8/layout/vList2"/>
    <dgm:cxn modelId="{9E76CA51-54D3-48D4-ACC2-E90FB3438A6E}" type="presParOf" srcId="{D0C3808F-7ABD-441A-B345-0D910E944132}" destId="{2BAC2F6B-7674-4CC8-8124-0744174C3139}" srcOrd="0" destOrd="0" presId="urn:microsoft.com/office/officeart/2005/8/layout/vList2"/>
    <dgm:cxn modelId="{5939513B-F693-4BC9-AF11-AA0155FC13AC}" type="presParOf" srcId="{D0C3808F-7ABD-441A-B345-0D910E944132}" destId="{A97D82B5-B132-4EDA-9DA5-298A51C12977}" srcOrd="1" destOrd="0" presId="urn:microsoft.com/office/officeart/2005/8/layout/vList2"/>
    <dgm:cxn modelId="{3CE0B56D-3D2B-4E37-8C1B-C4CCBD485FC6}" type="presParOf" srcId="{D0C3808F-7ABD-441A-B345-0D910E944132}" destId="{7EEF644E-270D-4935-87FB-3186F30E6B3C}" srcOrd="2" destOrd="0" presId="urn:microsoft.com/office/officeart/2005/8/layout/vList2"/>
    <dgm:cxn modelId="{99B316C4-0AA0-4B09-B3E7-267D7300F689}" type="presParOf" srcId="{D0C3808F-7ABD-441A-B345-0D910E944132}" destId="{02A96CB1-8F86-4BBC-8BBE-A873B3911AC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C88609-97F2-4BC1-BBA7-D957BBF757F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F2AF6D2-F5E5-4E88-831A-FD1EB1A2350A}">
      <dgm:prSet phldrT="[Текст]"/>
      <dgm:spPr/>
      <dgm:t>
        <a:bodyPr/>
        <a:lstStyle/>
        <a:p>
          <a:r>
            <a:rPr lang="uk-UA" b="1" u="sng" dirty="0" smtClean="0"/>
            <a:t>Індивідуалістська</a:t>
          </a:r>
          <a:endParaRPr lang="uk-UA" dirty="0"/>
        </a:p>
      </dgm:t>
    </dgm:pt>
    <dgm:pt modelId="{D69620B3-5769-4708-8011-FD84C6950DAA}" type="parTrans" cxnId="{DD344A16-95C4-43A4-89D4-7B5677ACC8DA}">
      <dgm:prSet/>
      <dgm:spPr/>
      <dgm:t>
        <a:bodyPr/>
        <a:lstStyle/>
        <a:p>
          <a:endParaRPr lang="uk-UA"/>
        </a:p>
      </dgm:t>
    </dgm:pt>
    <dgm:pt modelId="{7EAFE968-0757-49D8-9D00-C2CBDEC1DC50}" type="sibTrans" cxnId="{DD344A16-95C4-43A4-89D4-7B5677ACC8DA}">
      <dgm:prSet/>
      <dgm:spPr/>
      <dgm:t>
        <a:bodyPr/>
        <a:lstStyle/>
        <a:p>
          <a:endParaRPr lang="uk-UA"/>
        </a:p>
      </dgm:t>
    </dgm:pt>
    <dgm:pt modelId="{CC26F1AF-F51A-450F-A17D-F8ED8D111D38}">
      <dgm:prSet phldrT="[Текст]"/>
      <dgm:spPr/>
      <dgm:t>
        <a:bodyPr/>
        <a:lstStyle/>
        <a:p>
          <a:r>
            <a:rPr lang="uk-UA" i="0" dirty="0" smtClean="0"/>
            <a:t>тип культури, оснований на світоглядній позиції переважання індивідуальних інтересів, свобод і незалежності, першочергового значення особистості у досягненні поставленої мети.</a:t>
          </a:r>
          <a:endParaRPr lang="uk-UA" i="0" dirty="0"/>
        </a:p>
      </dgm:t>
    </dgm:pt>
    <dgm:pt modelId="{CF7C584D-2E59-4CDD-9921-02D5C4228CF8}" type="parTrans" cxnId="{41D01F64-9A54-4EBC-AAAE-1B145C28794B}">
      <dgm:prSet/>
      <dgm:spPr/>
      <dgm:t>
        <a:bodyPr/>
        <a:lstStyle/>
        <a:p>
          <a:endParaRPr lang="uk-UA"/>
        </a:p>
      </dgm:t>
    </dgm:pt>
    <dgm:pt modelId="{CAE4C804-B980-4D29-9583-DD717241D963}" type="sibTrans" cxnId="{41D01F64-9A54-4EBC-AAAE-1B145C28794B}">
      <dgm:prSet/>
      <dgm:spPr/>
      <dgm:t>
        <a:bodyPr/>
        <a:lstStyle/>
        <a:p>
          <a:endParaRPr lang="uk-UA"/>
        </a:p>
      </dgm:t>
    </dgm:pt>
    <dgm:pt modelId="{6E8A0873-0951-408E-8442-291F79F3372D}">
      <dgm:prSet phldrT="[Текст]"/>
      <dgm:spPr/>
      <dgm:t>
        <a:bodyPr/>
        <a:lstStyle/>
        <a:p>
          <a:r>
            <a:rPr lang="uk-UA" b="1" u="sng" dirty="0" smtClean="0"/>
            <a:t>Колективістська</a:t>
          </a:r>
          <a:endParaRPr lang="uk-UA" dirty="0"/>
        </a:p>
      </dgm:t>
    </dgm:pt>
    <dgm:pt modelId="{87F61097-60CC-4D21-8D25-C2849466550B}" type="parTrans" cxnId="{965E98FB-A86A-48D0-BFEB-D8F627F3B35D}">
      <dgm:prSet/>
      <dgm:spPr/>
      <dgm:t>
        <a:bodyPr/>
        <a:lstStyle/>
        <a:p>
          <a:endParaRPr lang="uk-UA"/>
        </a:p>
      </dgm:t>
    </dgm:pt>
    <dgm:pt modelId="{589A5F13-2F64-4483-8DAF-7152F0EDBC5C}" type="sibTrans" cxnId="{965E98FB-A86A-48D0-BFEB-D8F627F3B35D}">
      <dgm:prSet/>
      <dgm:spPr/>
      <dgm:t>
        <a:bodyPr/>
        <a:lstStyle/>
        <a:p>
          <a:endParaRPr lang="uk-UA"/>
        </a:p>
      </dgm:t>
    </dgm:pt>
    <dgm:pt modelId="{99E39E3E-5F76-48DB-8F82-FCD5F9EECA11}">
      <dgm:prSet phldrT="[Текст]"/>
      <dgm:spPr/>
      <dgm:t>
        <a:bodyPr/>
        <a:lstStyle/>
        <a:p>
          <a:r>
            <a:rPr lang="uk-UA" i="0" dirty="0" smtClean="0"/>
            <a:t>тип культури, оснований на світоглядній позиції переважання інтересів колективу, громади, сус­пільства над індивідуально-особистісними інтересами окремих людей</a:t>
          </a:r>
          <a:r>
            <a:rPr lang="uk-UA" i="1" dirty="0" smtClean="0"/>
            <a:t>.</a:t>
          </a:r>
          <a:endParaRPr lang="uk-UA" dirty="0"/>
        </a:p>
      </dgm:t>
    </dgm:pt>
    <dgm:pt modelId="{72639B39-1A7C-43D6-8B4A-AED42E130B1B}" type="parTrans" cxnId="{FAA25E87-A4B0-46BB-BCEB-9A293C158DC5}">
      <dgm:prSet/>
      <dgm:spPr/>
      <dgm:t>
        <a:bodyPr/>
        <a:lstStyle/>
        <a:p>
          <a:endParaRPr lang="uk-UA"/>
        </a:p>
      </dgm:t>
    </dgm:pt>
    <dgm:pt modelId="{E327F0FF-FB3E-4EC7-AE03-DD51B9E58525}" type="sibTrans" cxnId="{FAA25E87-A4B0-46BB-BCEB-9A293C158DC5}">
      <dgm:prSet/>
      <dgm:spPr/>
      <dgm:t>
        <a:bodyPr/>
        <a:lstStyle/>
        <a:p>
          <a:endParaRPr lang="uk-UA"/>
        </a:p>
      </dgm:t>
    </dgm:pt>
    <dgm:pt modelId="{D0C3808F-7ABD-441A-B345-0D910E944132}" type="pres">
      <dgm:prSet presAssocID="{33C88609-97F2-4BC1-BBA7-D957BBF757F9}" presName="linear" presStyleCnt="0">
        <dgm:presLayoutVars>
          <dgm:animLvl val="lvl"/>
          <dgm:resizeHandles val="exact"/>
        </dgm:presLayoutVars>
      </dgm:prSet>
      <dgm:spPr/>
    </dgm:pt>
    <dgm:pt modelId="{2BAC2F6B-7674-4CC8-8124-0744174C3139}" type="pres">
      <dgm:prSet presAssocID="{BF2AF6D2-F5E5-4E88-831A-FD1EB1A2350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97D82B5-B132-4EDA-9DA5-298A51C12977}" type="pres">
      <dgm:prSet presAssocID="{BF2AF6D2-F5E5-4E88-831A-FD1EB1A2350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EEF644E-270D-4935-87FB-3186F30E6B3C}" type="pres">
      <dgm:prSet presAssocID="{6E8A0873-0951-408E-8442-291F79F3372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2A96CB1-8F86-4BBC-8BBE-A873B3911ACD}" type="pres">
      <dgm:prSet presAssocID="{6E8A0873-0951-408E-8442-291F79F3372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AA25E87-A4B0-46BB-BCEB-9A293C158DC5}" srcId="{6E8A0873-0951-408E-8442-291F79F3372D}" destId="{99E39E3E-5F76-48DB-8F82-FCD5F9EECA11}" srcOrd="0" destOrd="0" parTransId="{72639B39-1A7C-43D6-8B4A-AED42E130B1B}" sibTransId="{E327F0FF-FB3E-4EC7-AE03-DD51B9E58525}"/>
    <dgm:cxn modelId="{41D01F64-9A54-4EBC-AAAE-1B145C28794B}" srcId="{BF2AF6D2-F5E5-4E88-831A-FD1EB1A2350A}" destId="{CC26F1AF-F51A-450F-A17D-F8ED8D111D38}" srcOrd="0" destOrd="0" parTransId="{CF7C584D-2E59-4CDD-9921-02D5C4228CF8}" sibTransId="{CAE4C804-B980-4D29-9583-DD717241D963}"/>
    <dgm:cxn modelId="{EA30C479-E351-4647-942C-A4FBAA05B1E4}" type="presOf" srcId="{99E39E3E-5F76-48DB-8F82-FCD5F9EECA11}" destId="{02A96CB1-8F86-4BBC-8BBE-A873B3911ACD}" srcOrd="0" destOrd="0" presId="urn:microsoft.com/office/officeart/2005/8/layout/vList2"/>
    <dgm:cxn modelId="{12DCB621-8D82-49E6-BA49-CEAE7ECE182A}" type="presOf" srcId="{BF2AF6D2-F5E5-4E88-831A-FD1EB1A2350A}" destId="{2BAC2F6B-7674-4CC8-8124-0744174C3139}" srcOrd="0" destOrd="0" presId="urn:microsoft.com/office/officeart/2005/8/layout/vList2"/>
    <dgm:cxn modelId="{DD344A16-95C4-43A4-89D4-7B5677ACC8DA}" srcId="{33C88609-97F2-4BC1-BBA7-D957BBF757F9}" destId="{BF2AF6D2-F5E5-4E88-831A-FD1EB1A2350A}" srcOrd="0" destOrd="0" parTransId="{D69620B3-5769-4708-8011-FD84C6950DAA}" sibTransId="{7EAFE968-0757-49D8-9D00-C2CBDEC1DC50}"/>
    <dgm:cxn modelId="{9EB7EE63-8C89-4AF7-BD63-09CD4B1A0B99}" type="presOf" srcId="{CC26F1AF-F51A-450F-A17D-F8ED8D111D38}" destId="{A97D82B5-B132-4EDA-9DA5-298A51C12977}" srcOrd="0" destOrd="0" presId="urn:microsoft.com/office/officeart/2005/8/layout/vList2"/>
    <dgm:cxn modelId="{68A1A6CB-1BEE-4D8C-873E-3BB42037C3E6}" type="presOf" srcId="{33C88609-97F2-4BC1-BBA7-D957BBF757F9}" destId="{D0C3808F-7ABD-441A-B345-0D910E944132}" srcOrd="0" destOrd="0" presId="urn:microsoft.com/office/officeart/2005/8/layout/vList2"/>
    <dgm:cxn modelId="{965E98FB-A86A-48D0-BFEB-D8F627F3B35D}" srcId="{33C88609-97F2-4BC1-BBA7-D957BBF757F9}" destId="{6E8A0873-0951-408E-8442-291F79F3372D}" srcOrd="1" destOrd="0" parTransId="{87F61097-60CC-4D21-8D25-C2849466550B}" sibTransId="{589A5F13-2F64-4483-8DAF-7152F0EDBC5C}"/>
    <dgm:cxn modelId="{821CFF73-D182-4797-8ECE-EA9D5B75829D}" type="presOf" srcId="{6E8A0873-0951-408E-8442-291F79F3372D}" destId="{7EEF644E-270D-4935-87FB-3186F30E6B3C}" srcOrd="0" destOrd="0" presId="urn:microsoft.com/office/officeart/2005/8/layout/vList2"/>
    <dgm:cxn modelId="{3CE98CEF-6AA1-4F50-A185-57A585A349C8}" type="presParOf" srcId="{D0C3808F-7ABD-441A-B345-0D910E944132}" destId="{2BAC2F6B-7674-4CC8-8124-0744174C3139}" srcOrd="0" destOrd="0" presId="urn:microsoft.com/office/officeart/2005/8/layout/vList2"/>
    <dgm:cxn modelId="{1D3A1602-C745-420B-8E1D-4690449F453F}" type="presParOf" srcId="{D0C3808F-7ABD-441A-B345-0D910E944132}" destId="{A97D82B5-B132-4EDA-9DA5-298A51C12977}" srcOrd="1" destOrd="0" presId="urn:microsoft.com/office/officeart/2005/8/layout/vList2"/>
    <dgm:cxn modelId="{F4E68DA2-7191-4CAE-BD04-D6D9E84DAACC}" type="presParOf" srcId="{D0C3808F-7ABD-441A-B345-0D910E944132}" destId="{7EEF644E-270D-4935-87FB-3186F30E6B3C}" srcOrd="2" destOrd="0" presId="urn:microsoft.com/office/officeart/2005/8/layout/vList2"/>
    <dgm:cxn modelId="{A671DC56-78EC-408E-8654-461D9AEA0FA5}" type="presParOf" srcId="{D0C3808F-7ABD-441A-B345-0D910E944132}" destId="{02A96CB1-8F86-4BBC-8BBE-A873B3911AC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C88609-97F2-4BC1-BBA7-D957BBF757F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F2AF6D2-F5E5-4E88-831A-FD1EB1A2350A}">
      <dgm:prSet phldrT="[Текст]"/>
      <dgm:spPr/>
      <dgm:t>
        <a:bodyPr/>
        <a:lstStyle/>
        <a:p>
          <a:r>
            <a:rPr lang="uk-UA" b="1" u="sng" dirty="0" err="1" smtClean="0"/>
            <a:t>Маскулінні</a:t>
          </a:r>
          <a:endParaRPr lang="uk-UA" dirty="0"/>
        </a:p>
      </dgm:t>
    </dgm:pt>
    <dgm:pt modelId="{D69620B3-5769-4708-8011-FD84C6950DAA}" type="parTrans" cxnId="{DD344A16-95C4-43A4-89D4-7B5677ACC8DA}">
      <dgm:prSet/>
      <dgm:spPr/>
      <dgm:t>
        <a:bodyPr/>
        <a:lstStyle/>
        <a:p>
          <a:endParaRPr lang="uk-UA"/>
        </a:p>
      </dgm:t>
    </dgm:pt>
    <dgm:pt modelId="{7EAFE968-0757-49D8-9D00-C2CBDEC1DC50}" type="sibTrans" cxnId="{DD344A16-95C4-43A4-89D4-7B5677ACC8DA}">
      <dgm:prSet/>
      <dgm:spPr/>
      <dgm:t>
        <a:bodyPr/>
        <a:lstStyle/>
        <a:p>
          <a:endParaRPr lang="uk-UA"/>
        </a:p>
      </dgm:t>
    </dgm:pt>
    <dgm:pt modelId="{CC26F1AF-F51A-450F-A17D-F8ED8D111D38}">
      <dgm:prSet phldrT="[Текст]"/>
      <dgm:spPr/>
      <dgm:t>
        <a:bodyPr/>
        <a:lstStyle/>
        <a:p>
          <a:r>
            <a:rPr lang="uk-UA" dirty="0" smtClean="0"/>
            <a:t>у </a:t>
          </a:r>
          <a:r>
            <a:rPr lang="uk-UA" dirty="0" err="1" smtClean="0"/>
            <a:t>маскулінних</a:t>
          </a:r>
          <a:r>
            <a:rPr lang="uk-UA" dirty="0" smtClean="0"/>
            <a:t> культурах (Австрія, Велика Британія, Венесуела, Німеччина, Греція, Ірландія, Мексика, Швейцарія, Філіппіни. Японія та ін.) домінують такі якості: сила, наполегливість, незалежність, матеріальний успіх, відкритість. </a:t>
          </a:r>
          <a:endParaRPr lang="uk-UA" i="0" dirty="0"/>
        </a:p>
      </dgm:t>
    </dgm:pt>
    <dgm:pt modelId="{CF7C584D-2E59-4CDD-9921-02D5C4228CF8}" type="parTrans" cxnId="{41D01F64-9A54-4EBC-AAAE-1B145C28794B}">
      <dgm:prSet/>
      <dgm:spPr/>
      <dgm:t>
        <a:bodyPr/>
        <a:lstStyle/>
        <a:p>
          <a:endParaRPr lang="uk-UA"/>
        </a:p>
      </dgm:t>
    </dgm:pt>
    <dgm:pt modelId="{CAE4C804-B980-4D29-9583-DD717241D963}" type="sibTrans" cxnId="{41D01F64-9A54-4EBC-AAAE-1B145C28794B}">
      <dgm:prSet/>
      <dgm:spPr/>
      <dgm:t>
        <a:bodyPr/>
        <a:lstStyle/>
        <a:p>
          <a:endParaRPr lang="uk-UA"/>
        </a:p>
      </dgm:t>
    </dgm:pt>
    <dgm:pt modelId="{6E8A0873-0951-408E-8442-291F79F3372D}">
      <dgm:prSet phldrT="[Текст]"/>
      <dgm:spPr/>
      <dgm:t>
        <a:bodyPr/>
        <a:lstStyle/>
        <a:p>
          <a:r>
            <a:rPr lang="uk-UA" b="1" u="sng" dirty="0" err="1" smtClean="0"/>
            <a:t>Фемінні</a:t>
          </a:r>
          <a:endParaRPr lang="uk-UA" dirty="0"/>
        </a:p>
      </dgm:t>
    </dgm:pt>
    <dgm:pt modelId="{87F61097-60CC-4D21-8D25-C2849466550B}" type="parTrans" cxnId="{965E98FB-A86A-48D0-BFEB-D8F627F3B35D}">
      <dgm:prSet/>
      <dgm:spPr/>
      <dgm:t>
        <a:bodyPr/>
        <a:lstStyle/>
        <a:p>
          <a:endParaRPr lang="uk-UA"/>
        </a:p>
      </dgm:t>
    </dgm:pt>
    <dgm:pt modelId="{589A5F13-2F64-4483-8DAF-7152F0EDBC5C}" type="sibTrans" cxnId="{965E98FB-A86A-48D0-BFEB-D8F627F3B35D}">
      <dgm:prSet/>
      <dgm:spPr/>
      <dgm:t>
        <a:bodyPr/>
        <a:lstStyle/>
        <a:p>
          <a:endParaRPr lang="uk-UA"/>
        </a:p>
      </dgm:t>
    </dgm:pt>
    <dgm:pt modelId="{99E39E3E-5F76-48DB-8F82-FCD5F9EECA11}">
      <dgm:prSet phldrT="[Текст]"/>
      <dgm:spPr/>
      <dgm:t>
        <a:bodyPr/>
        <a:lstStyle/>
        <a:p>
          <a:r>
            <a:rPr lang="uk-UA" u="sng" dirty="0" err="1" smtClean="0"/>
            <a:t>Фемінні</a:t>
          </a:r>
          <a:r>
            <a:rPr lang="uk-UA" u="sng" dirty="0" smtClean="0"/>
            <a:t> культури</a:t>
          </a:r>
          <a:r>
            <a:rPr lang="uk-UA" dirty="0" smtClean="0"/>
            <a:t> (Данія, Нідерланди, Норвегія, Португалія, Фінляндія, Чилі, Швеція) більш за все цінують емоційні зв'язки, піклування про членів сус­пільства. Чоловіки в цих країнах не повинні бути напо­ристими, вони беруть активну участь у вихованні дітей. Тут пропагують соціальну рівність статей, співчуття невдахам, уникнення конфліктів.</a:t>
          </a:r>
          <a:endParaRPr lang="uk-UA" dirty="0"/>
        </a:p>
      </dgm:t>
    </dgm:pt>
    <dgm:pt modelId="{72639B39-1A7C-43D6-8B4A-AED42E130B1B}" type="parTrans" cxnId="{FAA25E87-A4B0-46BB-BCEB-9A293C158DC5}">
      <dgm:prSet/>
      <dgm:spPr/>
      <dgm:t>
        <a:bodyPr/>
        <a:lstStyle/>
        <a:p>
          <a:endParaRPr lang="uk-UA"/>
        </a:p>
      </dgm:t>
    </dgm:pt>
    <dgm:pt modelId="{E327F0FF-FB3E-4EC7-AE03-DD51B9E58525}" type="sibTrans" cxnId="{FAA25E87-A4B0-46BB-BCEB-9A293C158DC5}">
      <dgm:prSet/>
      <dgm:spPr/>
      <dgm:t>
        <a:bodyPr/>
        <a:lstStyle/>
        <a:p>
          <a:endParaRPr lang="uk-UA"/>
        </a:p>
      </dgm:t>
    </dgm:pt>
    <dgm:pt modelId="{D0C3808F-7ABD-441A-B345-0D910E944132}" type="pres">
      <dgm:prSet presAssocID="{33C88609-97F2-4BC1-BBA7-D957BBF757F9}" presName="linear" presStyleCnt="0">
        <dgm:presLayoutVars>
          <dgm:animLvl val="lvl"/>
          <dgm:resizeHandles val="exact"/>
        </dgm:presLayoutVars>
      </dgm:prSet>
      <dgm:spPr/>
    </dgm:pt>
    <dgm:pt modelId="{2BAC2F6B-7674-4CC8-8124-0744174C3139}" type="pres">
      <dgm:prSet presAssocID="{BF2AF6D2-F5E5-4E88-831A-FD1EB1A2350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97D82B5-B132-4EDA-9DA5-298A51C12977}" type="pres">
      <dgm:prSet presAssocID="{BF2AF6D2-F5E5-4E88-831A-FD1EB1A2350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EEF644E-270D-4935-87FB-3186F30E6B3C}" type="pres">
      <dgm:prSet presAssocID="{6E8A0873-0951-408E-8442-291F79F3372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2A96CB1-8F86-4BBC-8BBE-A873B3911ACD}" type="pres">
      <dgm:prSet presAssocID="{6E8A0873-0951-408E-8442-291F79F3372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AA25E87-A4B0-46BB-BCEB-9A293C158DC5}" srcId="{6E8A0873-0951-408E-8442-291F79F3372D}" destId="{99E39E3E-5F76-48DB-8F82-FCD5F9EECA11}" srcOrd="0" destOrd="0" parTransId="{72639B39-1A7C-43D6-8B4A-AED42E130B1B}" sibTransId="{E327F0FF-FB3E-4EC7-AE03-DD51B9E58525}"/>
    <dgm:cxn modelId="{DE48D64C-ECD1-45FA-95D9-3942D9BD8395}" type="presOf" srcId="{BF2AF6D2-F5E5-4E88-831A-FD1EB1A2350A}" destId="{2BAC2F6B-7674-4CC8-8124-0744174C3139}" srcOrd="0" destOrd="0" presId="urn:microsoft.com/office/officeart/2005/8/layout/vList2"/>
    <dgm:cxn modelId="{41D01F64-9A54-4EBC-AAAE-1B145C28794B}" srcId="{BF2AF6D2-F5E5-4E88-831A-FD1EB1A2350A}" destId="{CC26F1AF-F51A-450F-A17D-F8ED8D111D38}" srcOrd="0" destOrd="0" parTransId="{CF7C584D-2E59-4CDD-9921-02D5C4228CF8}" sibTransId="{CAE4C804-B980-4D29-9583-DD717241D963}"/>
    <dgm:cxn modelId="{93F4E9B1-F50F-45A2-97EE-EB66B4375595}" type="presOf" srcId="{33C88609-97F2-4BC1-BBA7-D957BBF757F9}" destId="{D0C3808F-7ABD-441A-B345-0D910E944132}" srcOrd="0" destOrd="0" presId="urn:microsoft.com/office/officeart/2005/8/layout/vList2"/>
    <dgm:cxn modelId="{C6CA34CD-395C-44AF-B034-9C0FA636FCA3}" type="presOf" srcId="{CC26F1AF-F51A-450F-A17D-F8ED8D111D38}" destId="{A97D82B5-B132-4EDA-9DA5-298A51C12977}" srcOrd="0" destOrd="0" presId="urn:microsoft.com/office/officeart/2005/8/layout/vList2"/>
    <dgm:cxn modelId="{9D0F9DB0-40CA-46AB-8FCA-FD9639A1182F}" type="presOf" srcId="{6E8A0873-0951-408E-8442-291F79F3372D}" destId="{7EEF644E-270D-4935-87FB-3186F30E6B3C}" srcOrd="0" destOrd="0" presId="urn:microsoft.com/office/officeart/2005/8/layout/vList2"/>
    <dgm:cxn modelId="{DD344A16-95C4-43A4-89D4-7B5677ACC8DA}" srcId="{33C88609-97F2-4BC1-BBA7-D957BBF757F9}" destId="{BF2AF6D2-F5E5-4E88-831A-FD1EB1A2350A}" srcOrd="0" destOrd="0" parTransId="{D69620B3-5769-4708-8011-FD84C6950DAA}" sibTransId="{7EAFE968-0757-49D8-9D00-C2CBDEC1DC50}"/>
    <dgm:cxn modelId="{965E98FB-A86A-48D0-BFEB-D8F627F3B35D}" srcId="{33C88609-97F2-4BC1-BBA7-D957BBF757F9}" destId="{6E8A0873-0951-408E-8442-291F79F3372D}" srcOrd="1" destOrd="0" parTransId="{87F61097-60CC-4D21-8D25-C2849466550B}" sibTransId="{589A5F13-2F64-4483-8DAF-7152F0EDBC5C}"/>
    <dgm:cxn modelId="{A700E98F-4E39-4468-9BD8-13437F070EBC}" type="presOf" srcId="{99E39E3E-5F76-48DB-8F82-FCD5F9EECA11}" destId="{02A96CB1-8F86-4BBC-8BBE-A873B3911ACD}" srcOrd="0" destOrd="0" presId="urn:microsoft.com/office/officeart/2005/8/layout/vList2"/>
    <dgm:cxn modelId="{B3621F93-5A21-4BEE-B26C-0F7E1498CFF9}" type="presParOf" srcId="{D0C3808F-7ABD-441A-B345-0D910E944132}" destId="{2BAC2F6B-7674-4CC8-8124-0744174C3139}" srcOrd="0" destOrd="0" presId="urn:microsoft.com/office/officeart/2005/8/layout/vList2"/>
    <dgm:cxn modelId="{5681977E-2ECB-420C-A16E-F230A046E80F}" type="presParOf" srcId="{D0C3808F-7ABD-441A-B345-0D910E944132}" destId="{A97D82B5-B132-4EDA-9DA5-298A51C12977}" srcOrd="1" destOrd="0" presId="urn:microsoft.com/office/officeart/2005/8/layout/vList2"/>
    <dgm:cxn modelId="{5E528E01-9873-46E8-A5C9-3CB6C3614CC2}" type="presParOf" srcId="{D0C3808F-7ABD-441A-B345-0D910E944132}" destId="{7EEF644E-270D-4935-87FB-3186F30E6B3C}" srcOrd="2" destOrd="0" presId="urn:microsoft.com/office/officeart/2005/8/layout/vList2"/>
    <dgm:cxn modelId="{6F208B80-0619-490C-B862-C1D192E5B01E}" type="presParOf" srcId="{D0C3808F-7ABD-441A-B345-0D910E944132}" destId="{02A96CB1-8F86-4BBC-8BBE-A873B3911AC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AC2F6B-7674-4CC8-8124-0744174C3139}">
      <dsp:nvSpPr>
        <dsp:cNvPr id="0" name=""/>
        <dsp:cNvSpPr/>
      </dsp:nvSpPr>
      <dsp:spPr>
        <a:xfrm>
          <a:off x="0" y="222687"/>
          <a:ext cx="7992888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1" kern="1200" dirty="0" err="1" smtClean="0"/>
            <a:t>Вузькоконтекстна</a:t>
          </a:r>
          <a:endParaRPr lang="uk-UA" sz="3200" kern="1200" dirty="0"/>
        </a:p>
      </dsp:txBody>
      <dsp:txXfrm>
        <a:off x="0" y="222687"/>
        <a:ext cx="7992888" cy="767520"/>
      </dsp:txXfrm>
    </dsp:sp>
    <dsp:sp modelId="{A97D82B5-B132-4EDA-9DA5-298A51C12977}">
      <dsp:nvSpPr>
        <dsp:cNvPr id="0" name=""/>
        <dsp:cNvSpPr/>
      </dsp:nvSpPr>
      <dsp:spPr>
        <a:xfrm>
          <a:off x="0" y="990207"/>
          <a:ext cx="7992888" cy="1126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74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500" kern="1200" dirty="0" smtClean="0"/>
            <a:t>тип національної культури, в якій інформацію під час комунікації передають у максимально </a:t>
          </a:r>
          <a:r>
            <a:rPr lang="uk-UA" sz="2500" kern="1200" dirty="0" err="1" smtClean="0"/>
            <a:t>вербалізованій</a:t>
          </a:r>
          <a:r>
            <a:rPr lang="uk-UA" sz="2500" kern="1200" dirty="0" smtClean="0"/>
            <a:t> </a:t>
          </a:r>
          <a:r>
            <a:rPr lang="uk-UA" sz="2500" kern="1200" dirty="0" err="1" smtClean="0"/>
            <a:t>екслліцитній</a:t>
          </a:r>
          <a:r>
            <a:rPr lang="uk-UA" sz="2500" kern="1200" dirty="0" smtClean="0"/>
            <a:t> формі.</a:t>
          </a:r>
          <a:endParaRPr lang="uk-UA" sz="2500" kern="1200" dirty="0"/>
        </a:p>
      </dsp:txBody>
      <dsp:txXfrm>
        <a:off x="0" y="990207"/>
        <a:ext cx="7992888" cy="1126080"/>
      </dsp:txXfrm>
    </dsp:sp>
    <dsp:sp modelId="{7EEF644E-270D-4935-87FB-3186F30E6B3C}">
      <dsp:nvSpPr>
        <dsp:cNvPr id="0" name=""/>
        <dsp:cNvSpPr/>
      </dsp:nvSpPr>
      <dsp:spPr>
        <a:xfrm>
          <a:off x="0" y="2116288"/>
          <a:ext cx="7992888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1" kern="1200" dirty="0" err="1" smtClean="0"/>
            <a:t>Ширококонтекстна</a:t>
          </a:r>
          <a:endParaRPr lang="uk-UA" sz="3200" kern="1200" dirty="0"/>
        </a:p>
      </dsp:txBody>
      <dsp:txXfrm>
        <a:off x="0" y="2116288"/>
        <a:ext cx="7992888" cy="767520"/>
      </dsp:txXfrm>
    </dsp:sp>
    <dsp:sp modelId="{02A96CB1-8F86-4BBC-8BBE-A873B3911ACD}">
      <dsp:nvSpPr>
        <dsp:cNvPr id="0" name=""/>
        <dsp:cNvSpPr/>
      </dsp:nvSpPr>
      <dsp:spPr>
        <a:xfrm>
          <a:off x="0" y="2883808"/>
          <a:ext cx="7992888" cy="1821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74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500" kern="1200" dirty="0" smtClean="0"/>
            <a:t>тип культури, в якій інформація, що передається під час комунікації, </a:t>
          </a:r>
          <a:r>
            <a:rPr lang="uk-UA" sz="2500" kern="1200" dirty="0" err="1" smtClean="0"/>
            <a:t>експлікується</a:t>
          </a:r>
          <a:r>
            <a:rPr lang="uk-UA" sz="2500" kern="1200" dirty="0" smtClean="0"/>
            <a:t> лише з урахуванням найширшого культурологічного і найближчого ситуативного контексту.</a:t>
          </a:r>
          <a:endParaRPr lang="uk-UA" sz="2500" kern="1200" dirty="0"/>
        </a:p>
      </dsp:txBody>
      <dsp:txXfrm>
        <a:off x="0" y="2883808"/>
        <a:ext cx="7992888" cy="18216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AC2F6B-7674-4CC8-8124-0744174C3139}">
      <dsp:nvSpPr>
        <dsp:cNvPr id="0" name=""/>
        <dsp:cNvSpPr/>
      </dsp:nvSpPr>
      <dsp:spPr>
        <a:xfrm>
          <a:off x="0" y="57087"/>
          <a:ext cx="7992888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u="sng" kern="1200" dirty="0" smtClean="0"/>
            <a:t>Індивідуалістська</a:t>
          </a:r>
          <a:endParaRPr lang="uk-UA" sz="3200" kern="1200" dirty="0"/>
        </a:p>
      </dsp:txBody>
      <dsp:txXfrm>
        <a:off x="0" y="57087"/>
        <a:ext cx="7992888" cy="767520"/>
      </dsp:txXfrm>
    </dsp:sp>
    <dsp:sp modelId="{A97D82B5-B132-4EDA-9DA5-298A51C12977}">
      <dsp:nvSpPr>
        <dsp:cNvPr id="0" name=""/>
        <dsp:cNvSpPr/>
      </dsp:nvSpPr>
      <dsp:spPr>
        <a:xfrm>
          <a:off x="0" y="824607"/>
          <a:ext cx="7992888" cy="1821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74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500" i="0" kern="1200" dirty="0" smtClean="0"/>
            <a:t>тип культури, оснований на світоглядній позиції переважання індивідуальних інтересів, свобод і незалежності, першочергового значення особистості у досягненні поставленої мети.</a:t>
          </a:r>
          <a:endParaRPr lang="uk-UA" sz="2500" i="0" kern="1200" dirty="0"/>
        </a:p>
      </dsp:txBody>
      <dsp:txXfrm>
        <a:off x="0" y="824607"/>
        <a:ext cx="7992888" cy="1821600"/>
      </dsp:txXfrm>
    </dsp:sp>
    <dsp:sp modelId="{7EEF644E-270D-4935-87FB-3186F30E6B3C}">
      <dsp:nvSpPr>
        <dsp:cNvPr id="0" name=""/>
        <dsp:cNvSpPr/>
      </dsp:nvSpPr>
      <dsp:spPr>
        <a:xfrm>
          <a:off x="0" y="2646208"/>
          <a:ext cx="7992888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u="sng" kern="1200" dirty="0" smtClean="0"/>
            <a:t>Колективістська</a:t>
          </a:r>
          <a:endParaRPr lang="uk-UA" sz="3200" kern="1200" dirty="0"/>
        </a:p>
      </dsp:txBody>
      <dsp:txXfrm>
        <a:off x="0" y="2646208"/>
        <a:ext cx="7992888" cy="767520"/>
      </dsp:txXfrm>
    </dsp:sp>
    <dsp:sp modelId="{02A96CB1-8F86-4BBC-8BBE-A873B3911ACD}">
      <dsp:nvSpPr>
        <dsp:cNvPr id="0" name=""/>
        <dsp:cNvSpPr/>
      </dsp:nvSpPr>
      <dsp:spPr>
        <a:xfrm>
          <a:off x="0" y="3413728"/>
          <a:ext cx="7992888" cy="1457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74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500" i="0" kern="1200" dirty="0" smtClean="0"/>
            <a:t>тип культури, оснований на світоглядній позиції переважання інтересів колективу, громади, сус­пільства над індивідуально-особистісними інтересами окремих людей</a:t>
          </a:r>
          <a:r>
            <a:rPr lang="uk-UA" sz="2500" i="1" kern="1200" dirty="0" smtClean="0"/>
            <a:t>.</a:t>
          </a:r>
          <a:endParaRPr lang="uk-UA" sz="2500" kern="1200" dirty="0"/>
        </a:p>
      </dsp:txBody>
      <dsp:txXfrm>
        <a:off x="0" y="3413728"/>
        <a:ext cx="7992888" cy="14572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AC2F6B-7674-4CC8-8124-0744174C3139}">
      <dsp:nvSpPr>
        <dsp:cNvPr id="0" name=""/>
        <dsp:cNvSpPr/>
      </dsp:nvSpPr>
      <dsp:spPr>
        <a:xfrm>
          <a:off x="0" y="118197"/>
          <a:ext cx="7992888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u="sng" kern="1200" dirty="0" err="1" smtClean="0"/>
            <a:t>Маскулінні</a:t>
          </a:r>
          <a:endParaRPr lang="uk-UA" sz="2600" kern="1200" dirty="0"/>
        </a:p>
      </dsp:txBody>
      <dsp:txXfrm>
        <a:off x="0" y="118197"/>
        <a:ext cx="7992888" cy="623610"/>
      </dsp:txXfrm>
    </dsp:sp>
    <dsp:sp modelId="{A97D82B5-B132-4EDA-9DA5-298A51C12977}">
      <dsp:nvSpPr>
        <dsp:cNvPr id="0" name=""/>
        <dsp:cNvSpPr/>
      </dsp:nvSpPr>
      <dsp:spPr>
        <a:xfrm>
          <a:off x="0" y="741807"/>
          <a:ext cx="7992888" cy="1453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74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kern="1200" dirty="0" smtClean="0"/>
            <a:t>у </a:t>
          </a:r>
          <a:r>
            <a:rPr lang="uk-UA" sz="2000" kern="1200" dirty="0" err="1" smtClean="0"/>
            <a:t>маскулінних</a:t>
          </a:r>
          <a:r>
            <a:rPr lang="uk-UA" sz="2000" kern="1200" dirty="0" smtClean="0"/>
            <a:t> культурах (Австрія, Велика Британія, Венесуела, Німеччина, Греція, Ірландія, Мексика, Швейцарія, Філіппіни. Японія та ін.) домінують такі якості: сила, наполегливість, незалежність, матеріальний успіх, відкритість. </a:t>
          </a:r>
          <a:endParaRPr lang="uk-UA" sz="2000" i="0" kern="1200" dirty="0"/>
        </a:p>
      </dsp:txBody>
      <dsp:txXfrm>
        <a:off x="0" y="741807"/>
        <a:ext cx="7992888" cy="1453139"/>
      </dsp:txXfrm>
    </dsp:sp>
    <dsp:sp modelId="{7EEF644E-270D-4935-87FB-3186F30E6B3C}">
      <dsp:nvSpPr>
        <dsp:cNvPr id="0" name=""/>
        <dsp:cNvSpPr/>
      </dsp:nvSpPr>
      <dsp:spPr>
        <a:xfrm>
          <a:off x="0" y="2194947"/>
          <a:ext cx="7992888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u="sng" kern="1200" dirty="0" err="1" smtClean="0"/>
            <a:t>Фемінні</a:t>
          </a:r>
          <a:endParaRPr lang="uk-UA" sz="2600" kern="1200" dirty="0"/>
        </a:p>
      </dsp:txBody>
      <dsp:txXfrm>
        <a:off x="0" y="2194947"/>
        <a:ext cx="7992888" cy="623610"/>
      </dsp:txXfrm>
    </dsp:sp>
    <dsp:sp modelId="{02A96CB1-8F86-4BBC-8BBE-A873B3911ACD}">
      <dsp:nvSpPr>
        <dsp:cNvPr id="0" name=""/>
        <dsp:cNvSpPr/>
      </dsp:nvSpPr>
      <dsp:spPr>
        <a:xfrm>
          <a:off x="0" y="2818558"/>
          <a:ext cx="7992888" cy="1991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74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u="sng" kern="1200" dirty="0" err="1" smtClean="0"/>
            <a:t>Фемінні</a:t>
          </a:r>
          <a:r>
            <a:rPr lang="uk-UA" sz="2000" u="sng" kern="1200" dirty="0" smtClean="0"/>
            <a:t> культури</a:t>
          </a:r>
          <a:r>
            <a:rPr lang="uk-UA" sz="2000" kern="1200" dirty="0" smtClean="0"/>
            <a:t> (Данія, Нідерланди, Норвегія, Португалія, Фінляндія, Чилі, Швеція) більш за все цінують емоційні зв'язки, піклування про членів сус­пільства. Чоловіки в цих країнах не повинні бути напо­ристими, вони беруть активну участь у вихованні дітей. Тут пропагують соціальну рівність статей, співчуття невдахам, уникнення конфліктів.</a:t>
          </a:r>
          <a:endParaRPr lang="uk-UA" sz="2000" kern="1200" dirty="0"/>
        </a:p>
      </dsp:txBody>
      <dsp:txXfrm>
        <a:off x="0" y="2818558"/>
        <a:ext cx="7992888" cy="19913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738A4C1-C8E1-458C-BB24-98AF394C490D}" type="datetimeFigureOut">
              <a:rPr lang="uk-UA" smtClean="0"/>
              <a:pPr/>
              <a:t>03.10.2020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82F2E23-1E4D-4BA4-A655-98E1A559C54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8A4C1-C8E1-458C-BB24-98AF394C490D}" type="datetimeFigureOut">
              <a:rPr lang="uk-UA" smtClean="0"/>
              <a:pPr/>
              <a:t>03.10.2020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2E23-1E4D-4BA4-A655-98E1A559C54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8A4C1-C8E1-458C-BB24-98AF394C490D}" type="datetimeFigureOut">
              <a:rPr lang="uk-UA" smtClean="0"/>
              <a:pPr/>
              <a:t>03.10.2020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2E23-1E4D-4BA4-A655-98E1A559C54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38A4C1-C8E1-458C-BB24-98AF394C490D}" type="datetimeFigureOut">
              <a:rPr lang="uk-UA" smtClean="0"/>
              <a:pPr/>
              <a:t>03.10.2020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82F2E23-1E4D-4BA4-A655-98E1A559C54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738A4C1-C8E1-458C-BB24-98AF394C490D}" type="datetimeFigureOut">
              <a:rPr lang="uk-UA" smtClean="0"/>
              <a:pPr/>
              <a:t>03.10.2020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82F2E23-1E4D-4BA4-A655-98E1A559C54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8A4C1-C8E1-458C-BB24-98AF394C490D}" type="datetimeFigureOut">
              <a:rPr lang="uk-UA" smtClean="0"/>
              <a:pPr/>
              <a:t>03.10.2020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2E23-1E4D-4BA4-A655-98E1A559C54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8A4C1-C8E1-458C-BB24-98AF394C490D}" type="datetimeFigureOut">
              <a:rPr lang="uk-UA" smtClean="0"/>
              <a:pPr/>
              <a:t>03.10.2020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2E23-1E4D-4BA4-A655-98E1A559C54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38A4C1-C8E1-458C-BB24-98AF394C490D}" type="datetimeFigureOut">
              <a:rPr lang="uk-UA" smtClean="0"/>
              <a:pPr/>
              <a:t>03.10.2020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2F2E23-1E4D-4BA4-A655-98E1A559C54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8A4C1-C8E1-458C-BB24-98AF394C490D}" type="datetimeFigureOut">
              <a:rPr lang="uk-UA" smtClean="0"/>
              <a:pPr/>
              <a:t>03.10.2020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2E23-1E4D-4BA4-A655-98E1A559C54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38A4C1-C8E1-458C-BB24-98AF394C490D}" type="datetimeFigureOut">
              <a:rPr lang="uk-UA" smtClean="0"/>
              <a:pPr/>
              <a:t>03.10.2020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82F2E23-1E4D-4BA4-A655-98E1A559C54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38A4C1-C8E1-458C-BB24-98AF394C490D}" type="datetimeFigureOut">
              <a:rPr lang="uk-UA" smtClean="0"/>
              <a:pPr/>
              <a:t>03.10.2020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2F2E23-1E4D-4BA4-A655-98E1A559C54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738A4C1-C8E1-458C-BB24-98AF394C490D}" type="datetimeFigureOut">
              <a:rPr lang="uk-UA" smtClean="0"/>
              <a:pPr/>
              <a:t>03.10.2020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2F2E23-1E4D-4BA4-A655-98E1A559C547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2708920"/>
            <a:ext cx="6172200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5400" dirty="0" smtClean="0"/>
              <a:t>Типи культур і міжкультурні стилі комунікації.</a:t>
            </a:r>
            <a:endParaRPr lang="uk-UA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508918"/>
          </a:xfrm>
        </p:spPr>
        <p:txBody>
          <a:bodyPr>
            <a:normAutofit fontScale="90000"/>
          </a:bodyPr>
          <a:lstStyle/>
          <a:p>
            <a:pPr lvl="0"/>
            <a:r>
              <a:rPr lang="uk-UA" b="1" dirty="0" smtClean="0"/>
              <a:t>1. Основні </a:t>
            </a:r>
            <a:r>
              <a:rPr lang="uk-UA" b="1" dirty="0" smtClean="0"/>
              <a:t>типи культур.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3837040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за </a:t>
            </a:r>
            <a:r>
              <a:rPr lang="uk-UA" b="1" dirty="0" smtClean="0"/>
              <a:t>ставленням до невизначеності </a:t>
            </a:r>
            <a:r>
              <a:rPr lang="uk-UA" b="1" i="1" dirty="0" smtClean="0"/>
              <a:t>:</a:t>
            </a:r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611560" y="1209235"/>
            <a:ext cx="7920880" cy="526297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/>
              <a:t>Представники культур із високим ступенем страху перед невизначеністю </a:t>
            </a:r>
            <a:r>
              <a:rPr lang="uk-UA" sz="2400" dirty="0" smtClean="0"/>
              <a:t>намагаються </a:t>
            </a:r>
            <a:r>
              <a:rPr lang="uk-UA" sz="2400" dirty="0" smtClean="0"/>
              <a:t>уникати ситуацій неясності за допомогою різних правил, ритуалів, </a:t>
            </a:r>
            <a:r>
              <a:rPr lang="uk-UA" sz="2400" dirty="0" smtClean="0"/>
              <a:t>забобонів </a:t>
            </a:r>
            <a:r>
              <a:rPr lang="uk-UA" sz="2400" dirty="0" smtClean="0"/>
              <a:t>тощо, що мають зберегти віру в абсолютну істину і запобігти небезпекам у </a:t>
            </a:r>
            <a:r>
              <a:rPr lang="uk-UA" sz="2400" dirty="0" smtClean="0"/>
              <a:t>майбутньому (</a:t>
            </a:r>
            <a:r>
              <a:rPr lang="uk-UA" sz="2400" dirty="0" smtClean="0"/>
              <a:t>Португалія, Греція, Перу, Японія, Німеччина та ін. </a:t>
            </a:r>
            <a:r>
              <a:rPr lang="uk-UA" sz="2400" dirty="0" smtClean="0"/>
              <a:t>)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uk-UA" sz="2400" dirty="0" smtClean="0"/>
              <a:t>Культури з низьким рівнем страху невизначеності легше сприймають непередбачувані події й ставляться до цього як до пригод або експериментів. Їх недуже лякають зміни, новітні ідеї, готовність іти на </a:t>
            </a:r>
            <a:r>
              <a:rPr lang="uk-UA" sz="2400" dirty="0" smtClean="0"/>
              <a:t>ризик (Швеція</a:t>
            </a:r>
            <a:r>
              <a:rPr lang="uk-UA" sz="2400" dirty="0" smtClean="0"/>
              <a:t>, Данія, Норвегія, Ірландія, Фінляндія, Нідерланди, США та ін</a:t>
            </a:r>
            <a:r>
              <a:rPr lang="uk-UA" sz="2400" dirty="0" smtClean="0"/>
              <a:t>.)</a:t>
            </a:r>
            <a:endParaRPr lang="uk-UA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508918"/>
          </a:xfrm>
        </p:spPr>
        <p:txBody>
          <a:bodyPr>
            <a:normAutofit fontScale="90000"/>
          </a:bodyPr>
          <a:lstStyle/>
          <a:p>
            <a:pPr lvl="0"/>
            <a:r>
              <a:rPr lang="uk-UA" b="1" dirty="0" smtClean="0"/>
              <a:t>1. Основні </a:t>
            </a:r>
            <a:r>
              <a:rPr lang="uk-UA" b="1" dirty="0" smtClean="0"/>
              <a:t>типи культур.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3837040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за </a:t>
            </a:r>
            <a:r>
              <a:rPr lang="uk-UA" b="1" dirty="0" smtClean="0"/>
              <a:t>гендерною ознакою </a:t>
            </a:r>
            <a:r>
              <a:rPr lang="uk-UA" b="1" i="1" dirty="0" smtClean="0"/>
              <a:t>:</a:t>
            </a:r>
          </a:p>
          <a:p>
            <a:endParaRPr lang="uk-UA" dirty="0" smtClean="0"/>
          </a:p>
          <a:p>
            <a:endParaRPr lang="uk-UA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611560" y="1412776"/>
          <a:ext cx="7992888" cy="4928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Типологічні особливості української </a:t>
            </a:r>
            <a:r>
              <a:rPr lang="uk-UA" b="1" dirty="0" smtClean="0"/>
              <a:t>культури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Україна серед усіх розглянутих культурних типів посідає унікальну позицію: її культуру вирізняє синкретизм, тобто органічне поєднання різних типів</a:t>
            </a:r>
            <a:r>
              <a:rPr lang="uk-UA" dirty="0" smtClean="0"/>
              <a:t>.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Для українців залишається проблемою дистанція влади, так само як і звичка підкорятися владі, началь­ству та сподіватися на краще майбутнє.</a:t>
            </a: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pPr lvl="0"/>
            <a:r>
              <a:rPr lang="uk-UA" b="1" dirty="0" smtClean="0"/>
              <a:t>2. Міжкультурні </a:t>
            </a:r>
            <a:r>
              <a:rPr lang="uk-UA" b="1" dirty="0" smtClean="0"/>
              <a:t>стилі комунікації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b="1" dirty="0" err="1" smtClean="0"/>
              <a:t>Етностилістика</a:t>
            </a:r>
            <a:r>
              <a:rPr lang="uk-UA" b="1" dirty="0" smtClean="0"/>
              <a:t> </a:t>
            </a:r>
            <a:r>
              <a:rPr lang="uk-UA" dirty="0" smtClean="0"/>
              <a:t>— галузь етнології і міжкультурної комунікації, яка </a:t>
            </a:r>
            <a:r>
              <a:rPr lang="uk-UA" dirty="0" smtClean="0"/>
              <a:t>досліджує </a:t>
            </a:r>
            <a:r>
              <a:rPr lang="uk-UA" dirty="0" smtClean="0"/>
              <a:t>усталені національні особливості комунікативної поведінки.</a:t>
            </a:r>
          </a:p>
          <a:p>
            <a:pPr algn="just"/>
            <a:endParaRPr lang="uk-UA" dirty="0" smtClean="0"/>
          </a:p>
          <a:p>
            <a:pPr algn="just"/>
            <a:r>
              <a:rPr lang="uk-UA" b="1" dirty="0" smtClean="0"/>
              <a:t>Комунікативний стиль</a:t>
            </a:r>
            <a:r>
              <a:rPr lang="uk-UA" dirty="0" smtClean="0"/>
              <a:t> — індивідуальна чи колективна стабільна форма комунікативної поведінки людини (</a:t>
            </a:r>
            <a:r>
              <a:rPr lang="uk-UA" dirty="0" err="1" smtClean="0"/>
              <a:t>лінгвокультурної</a:t>
            </a:r>
            <a:r>
              <a:rPr lang="uk-UA" dirty="0" smtClean="0"/>
              <a:t> </a:t>
            </a:r>
            <a:r>
              <a:rPr lang="uk-UA" dirty="0" smtClean="0"/>
              <a:t>спільноти</a:t>
            </a:r>
            <a:r>
              <a:rPr lang="uk-UA" dirty="0" smtClean="0"/>
              <a:t>), яка виявляється у процесі спілкування; визначається </a:t>
            </a:r>
            <a:r>
              <a:rPr lang="uk-UA" dirty="0" smtClean="0"/>
              <a:t>використанням </a:t>
            </a:r>
            <a:r>
              <a:rPr lang="uk-UA" dirty="0" smtClean="0"/>
              <a:t>характерних вербальних і невербальних засобів </a:t>
            </a:r>
            <a:r>
              <a:rPr lang="uk-UA" dirty="0" smtClean="0"/>
              <a:t>залежно </a:t>
            </a:r>
            <a:r>
              <a:rPr lang="uk-UA" dirty="0" smtClean="0"/>
              <a:t>від прагматичних настанов мовців та національної специфіки комунікативного дискурсу.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В. </a:t>
            </a:r>
            <a:r>
              <a:rPr lang="uk-UA" dirty="0" err="1" smtClean="0"/>
              <a:t>Рудикунст</a:t>
            </a:r>
            <a:r>
              <a:rPr lang="uk-UA" dirty="0" smtClean="0"/>
              <a:t> виокремив такі основні </a:t>
            </a:r>
            <a:r>
              <a:rPr lang="uk-UA" dirty="0" smtClean="0"/>
              <a:t>дихотомії </a:t>
            </a:r>
            <a:r>
              <a:rPr lang="uk-UA" dirty="0" smtClean="0"/>
              <a:t>стилів комунікації: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68952" cy="5257800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uk-UA" b="1" dirty="0" smtClean="0"/>
              <a:t>Прямий — </a:t>
            </a:r>
            <a:r>
              <a:rPr lang="uk-UA" b="1" dirty="0" smtClean="0"/>
              <a:t>непрямий </a:t>
            </a:r>
            <a:r>
              <a:rPr lang="uk-UA" dirty="0" smtClean="0"/>
              <a:t>(</a:t>
            </a:r>
            <a:r>
              <a:rPr lang="uk-UA" dirty="0" smtClean="0"/>
              <a:t>їх </a:t>
            </a:r>
            <a:r>
              <a:rPr lang="uk-UA" dirty="0" smtClean="0"/>
              <a:t>розрізняють </a:t>
            </a:r>
            <a:r>
              <a:rPr lang="uk-UA" dirty="0" smtClean="0"/>
              <a:t>на основі того, наскільки безпосередньо та відкрито мовець висловлює свої </a:t>
            </a:r>
            <a:r>
              <a:rPr lang="uk-UA" dirty="0" smtClean="0"/>
              <a:t>наміри)</a:t>
            </a:r>
          </a:p>
          <a:p>
            <a:pPr lvl="0" algn="just"/>
            <a:endParaRPr lang="uk-UA" dirty="0" smtClean="0"/>
          </a:p>
          <a:p>
            <a:pPr lvl="0" algn="just"/>
            <a:r>
              <a:rPr lang="uk-UA" b="1" dirty="0" smtClean="0"/>
              <a:t>Розгорнутий — </a:t>
            </a:r>
            <a:r>
              <a:rPr lang="uk-UA" b="1" dirty="0" smtClean="0"/>
              <a:t>згорнутий </a:t>
            </a:r>
            <a:r>
              <a:rPr lang="uk-UA" dirty="0" smtClean="0"/>
              <a:t>(</a:t>
            </a:r>
            <a:r>
              <a:rPr lang="uk-UA" dirty="0" smtClean="0"/>
              <a:t>їх </a:t>
            </a:r>
            <a:r>
              <a:rPr lang="uk-UA" dirty="0" smtClean="0"/>
              <a:t>розмежовують </a:t>
            </a:r>
            <a:r>
              <a:rPr lang="uk-UA" dirty="0" smtClean="0"/>
              <a:t>за ознакою складності та розмаїття </a:t>
            </a:r>
            <a:r>
              <a:rPr lang="uk-UA" dirty="0" smtClean="0"/>
              <a:t>вербальної диференціації)</a:t>
            </a:r>
          </a:p>
          <a:p>
            <a:pPr lvl="0" algn="just"/>
            <a:endParaRPr lang="uk-UA" dirty="0" smtClean="0"/>
          </a:p>
          <a:p>
            <a:pPr lvl="0" algn="just"/>
            <a:r>
              <a:rPr lang="uk-UA" b="1" dirty="0" smtClean="0"/>
              <a:t>Особистісний — контекстуальний </a:t>
            </a:r>
            <a:r>
              <a:rPr lang="uk-UA" dirty="0" smtClean="0"/>
              <a:t>(</a:t>
            </a:r>
            <a:r>
              <a:rPr lang="uk-UA" dirty="0" smtClean="0"/>
              <a:t>є атрибутом індивідуалістських культур, де навіть на мовному рівні </a:t>
            </a:r>
            <a:r>
              <a:rPr lang="uk-UA" dirty="0" smtClean="0"/>
              <a:t>підсилюється </a:t>
            </a:r>
            <a:r>
              <a:rPr lang="uk-UA" dirty="0" smtClean="0"/>
              <a:t>роль не </a:t>
            </a:r>
            <a:r>
              <a:rPr lang="uk-UA" dirty="0" smtClean="0"/>
              <a:t>колективу</a:t>
            </a:r>
            <a:r>
              <a:rPr lang="uk-UA" dirty="0" smtClean="0"/>
              <a:t>, а особистості, Я-ідентичності та Я-цінності</a:t>
            </a:r>
            <a:r>
              <a:rPr lang="uk-UA" dirty="0" smtClean="0"/>
              <a:t>.)</a:t>
            </a:r>
          </a:p>
          <a:p>
            <a:pPr lvl="0" algn="just"/>
            <a:endParaRPr lang="uk-UA" dirty="0" smtClean="0"/>
          </a:p>
          <a:p>
            <a:pPr lvl="0" algn="just"/>
            <a:r>
              <a:rPr lang="uk-UA" b="1" dirty="0" smtClean="0"/>
              <a:t>Інструментальний — афективний </a:t>
            </a:r>
            <a:r>
              <a:rPr lang="uk-UA" dirty="0" smtClean="0"/>
              <a:t>(</a:t>
            </a:r>
            <a:r>
              <a:rPr lang="uk-UA" dirty="0" smtClean="0"/>
              <a:t>безпосередньо орієнтований на мовця як «інструменті, від якого залежить успішність </a:t>
            </a:r>
            <a:r>
              <a:rPr lang="uk-UA" dirty="0" smtClean="0"/>
              <a:t>комунікації; </a:t>
            </a:r>
            <a:r>
              <a:rPr lang="uk-UA" dirty="0" smtClean="0"/>
              <a:t>орієнтований на сам процес спілкування і створення відповідного емоційного фону, який має слугувати запорукою </a:t>
            </a:r>
            <a:r>
              <a:rPr lang="uk-UA" dirty="0" smtClean="0"/>
              <a:t>довірливих </a:t>
            </a:r>
            <a:r>
              <a:rPr lang="uk-UA" dirty="0" smtClean="0"/>
              <a:t>і гармонійних стосунків між </a:t>
            </a:r>
            <a:r>
              <a:rPr lang="uk-UA" dirty="0" smtClean="0"/>
              <a:t>співрозмовниками)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b="1" dirty="0" smtClean="0"/>
              <a:t>3.Міжкультурні </a:t>
            </a:r>
            <a:r>
              <a:rPr lang="uk-UA" b="1" dirty="0" smtClean="0"/>
              <a:t>особливості комунікативної поведінки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7467600" cy="4485112"/>
          </a:xfrm>
        </p:spPr>
        <p:txBody>
          <a:bodyPr/>
          <a:lstStyle/>
          <a:p>
            <a:r>
              <a:rPr lang="uk-UA" b="1" dirty="0" smtClean="0"/>
              <a:t>Комунікативна </a:t>
            </a:r>
            <a:r>
              <a:rPr lang="uk-UA" b="1" i="1" dirty="0" smtClean="0"/>
              <a:t>поведінка</a:t>
            </a:r>
            <a:r>
              <a:rPr lang="uk-UA" i="1" dirty="0" smtClean="0"/>
              <a:t> — стратегія і тактика реального спілкування, у</a:t>
            </a:r>
            <a:r>
              <a:rPr lang="uk-UA" dirty="0" smtClean="0"/>
              <a:t> яких </a:t>
            </a:r>
            <a:r>
              <a:rPr lang="uk-UA" i="1" dirty="0" smtClean="0"/>
              <a:t>мовці виявляють національні та індивідуальні особливості.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категорії комунікативної поведінки: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363272" cy="5040560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1</a:t>
            </a:r>
            <a:r>
              <a:rPr lang="uk-UA" dirty="0" smtClean="0"/>
              <a:t>) говоріння як </a:t>
            </a:r>
            <a:r>
              <a:rPr lang="uk-UA" dirty="0" smtClean="0"/>
              <a:t>провідний </a:t>
            </a:r>
            <a:r>
              <a:rPr lang="uk-UA" dirty="0" smtClean="0"/>
              <a:t>вид мовленнєвої діяльності, характеристиками якого є: кількість, якість, </a:t>
            </a:r>
            <a:r>
              <a:rPr lang="uk-UA" dirty="0" err="1" smtClean="0"/>
              <a:t>релевантність</a:t>
            </a:r>
            <a:r>
              <a:rPr lang="uk-UA" dirty="0" smtClean="0"/>
              <a:t> і манера, плану­вання, ініціативність, реактивність і </a:t>
            </a:r>
            <a:r>
              <a:rPr lang="uk-UA" dirty="0" err="1" smtClean="0"/>
              <a:t>квеситивність</a:t>
            </a:r>
            <a:r>
              <a:rPr lang="uk-UA" dirty="0" smtClean="0"/>
              <a:t>; 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2) комунікативну етику; 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3) комунікативну </a:t>
            </a:r>
            <a:r>
              <a:rPr lang="uk-UA" dirty="0" err="1" smtClean="0"/>
              <a:t>оцінність</a:t>
            </a:r>
            <a:r>
              <a:rPr lang="uk-UA" dirty="0" smtClean="0"/>
              <a:t>, де насамперед оцінюють: говоріння — практичну </a:t>
            </a:r>
            <a:r>
              <a:rPr lang="uk-UA" dirty="0" smtClean="0"/>
              <a:t>діяльність</a:t>
            </a:r>
            <a:r>
              <a:rPr lang="uk-UA" dirty="0" smtClean="0"/>
              <a:t>, говоріння — слухання, говоріння — мовчання; 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4) комунікативну відповідальність; 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5) комунікативну емоційність.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Домінантні риси української та американської комунікативної поведінки</a:t>
            </a:r>
            <a:endParaRPr lang="uk-UA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1381727"/>
          <a:ext cx="8352928" cy="5071608"/>
        </p:xfrm>
        <a:graphic>
          <a:graphicData uri="http://schemas.openxmlformats.org/drawingml/2006/table">
            <a:tbl>
              <a:tblPr/>
              <a:tblGrid>
                <a:gridCol w="812833"/>
                <a:gridCol w="3724278"/>
                <a:gridCol w="3815817"/>
              </a:tblGrid>
              <a:tr h="1127024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 п\п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Українська комунікативна поведінка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Американська комунікативна поведінка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512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7024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Товариськість, комунікативний демократизм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Товариськість, відкритість, комунікативний демократизм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7024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Комунікативна стриманість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Яскраво виражена комунікативна привітність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7024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Комунікативний песимізм </a:t>
                      </a:r>
                      <a:r>
                        <a:rPr lang="uk-UA" sz="1800" i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(Як справи? — Так собі)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Комунікативний оптимізм</a:t>
                      </a:r>
                      <a:endParaRPr lang="uk-UA" sz="11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(Нош </a:t>
                      </a:r>
                      <a:r>
                        <a:rPr lang="en-US" sz="1800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are you</a:t>
                      </a:r>
                      <a:r>
                        <a:rPr lang="uk-UA" sz="1800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? </a:t>
                      </a:r>
                      <a:r>
                        <a:rPr lang="en-US" sz="1800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Just fine</a:t>
                      </a:r>
                      <a:r>
                        <a:rPr lang="uk-UA" sz="1800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!)</a:t>
                      </a:r>
                      <a:endParaRPr lang="uk-UA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Домінантні риси української та американської комунікативної поведінки</a:t>
            </a:r>
            <a:endParaRPr lang="uk-UA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1340768"/>
          <a:ext cx="8352928" cy="1127024"/>
        </p:xfrm>
        <a:graphic>
          <a:graphicData uri="http://schemas.openxmlformats.org/drawingml/2006/table">
            <a:tbl>
              <a:tblPr/>
              <a:tblGrid>
                <a:gridCol w="812833"/>
                <a:gridCol w="3724278"/>
                <a:gridCol w="3815817"/>
              </a:tblGrid>
              <a:tr h="1127024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uk-UA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п\п</a:t>
                      </a:r>
                      <a:endParaRPr lang="uk-UA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Українська комунікативна поведінка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Американська комунікативна поведінка</a:t>
                      </a:r>
                      <a:endParaRPr lang="uk-UA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2479548"/>
          <a:ext cx="8352927" cy="4378452"/>
        </p:xfrm>
        <a:graphic>
          <a:graphicData uri="http://schemas.openxmlformats.org/drawingml/2006/table">
            <a:tbl>
              <a:tblPr/>
              <a:tblGrid>
                <a:gridCol w="812832"/>
                <a:gridCol w="3724278"/>
                <a:gridCol w="3815817"/>
              </a:tblGrid>
              <a:tr h="2448272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Дифузна самопрезентація комунікантів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(уникнення частого вживання займенника першої особи однини: «Я» — </a:t>
                      </a:r>
                      <a:r>
                        <a:rPr lang="uk-UA" sz="1800" i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остання літера в абетці</a:t>
                      </a: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), схильність до обговорення успіхів та досягнень інших осіб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Асертивна (агресивна) самопрезентація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(Ве </a:t>
                      </a:r>
                      <a:r>
                        <a:rPr lang="en-US" sz="1800" i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assertive</a:t>
                      </a:r>
                      <a:r>
                        <a:rPr lang="uk-UA" sz="1800" i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! </a:t>
                      </a:r>
                      <a:r>
                        <a:rPr lang="en-US" sz="1800" i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Blow your own horn</a:t>
                      </a:r>
                      <a:r>
                        <a:rPr lang="uk-UA" sz="1800" i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! — Будь напористий! Дми у власний ріжок!), </a:t>
                      </a: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шумність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Щирість у спілкуванні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Діловитість та правдивість у спілкуванні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Низький ступінь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комунікативної толерантності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Комунікативна толерантність</a:t>
                      </a:r>
                      <a:endParaRPr lang="uk-UA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Домінантні риси української та американської комунікативної поведінки</a:t>
            </a:r>
            <a:endParaRPr lang="uk-UA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1340768"/>
          <a:ext cx="8352928" cy="1127024"/>
        </p:xfrm>
        <a:graphic>
          <a:graphicData uri="http://schemas.openxmlformats.org/drawingml/2006/table">
            <a:tbl>
              <a:tblPr/>
              <a:tblGrid>
                <a:gridCol w="812833"/>
                <a:gridCol w="3724278"/>
                <a:gridCol w="3815817"/>
              </a:tblGrid>
              <a:tr h="1127024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uk-UA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п\п</a:t>
                      </a:r>
                      <a:endParaRPr lang="uk-UA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Українська комунікативна поведінка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Американська комунікативна поведінка</a:t>
                      </a:r>
                      <a:endParaRPr lang="uk-UA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2492896"/>
          <a:ext cx="8352928" cy="4225055"/>
        </p:xfrm>
        <a:graphic>
          <a:graphicData uri="http://schemas.openxmlformats.org/drawingml/2006/table">
            <a:tbl>
              <a:tblPr/>
              <a:tblGrid>
                <a:gridCol w="812832"/>
                <a:gridCol w="3724278"/>
                <a:gridCol w="3815818"/>
              </a:tblGrid>
              <a:tr h="1247036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Несхильність до світських розмов, схильність до щирих розмов, які часто стосуються сфери особистих інтересів</a:t>
                      </a:r>
                      <a:endParaRPr lang="uk-UA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Світські розмови </a:t>
                      </a:r>
                      <a:endParaRPr lang="uk-UA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794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uk-UA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Більший ступінь свободи</a:t>
                      </a: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 в</a:t>
                      </a:r>
                      <a:r>
                        <a:rPr lang="uk-UA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ступу, долучення до комунікативного контакту, його переривання, допустимість перебивання співрозмовника</a:t>
                      </a:r>
                      <a:endParaRPr lang="uk-UA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Свобода вступу до контакту, низька свобода долучання до контакту, плавність виходу а контакту, небажаність перебивання співрозмовника</a:t>
                      </a:r>
                      <a:endParaRPr lang="uk-UA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036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uk-UA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Можливість саморозкриття — долучення до особистісної інформації малознайомих людей: у потязі, на відпочинку тощо </a:t>
                      </a:r>
                      <a:endParaRPr lang="uk-UA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Приватність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неприйнятність повідомлення особистісної інформації незнайомим людям </a:t>
                      </a:r>
                      <a:endParaRPr lang="uk-UA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7467600" cy="4485112"/>
          </a:xfrm>
        </p:spPr>
        <p:txBody>
          <a:bodyPr/>
          <a:lstStyle/>
          <a:p>
            <a:r>
              <a:rPr lang="uk-UA" dirty="0" smtClean="0"/>
              <a:t>проаналізувати основні типи культур; міжкультурні стилі комунікації; міжкультурні особливості комунікативної поведінки; 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розвивати </a:t>
            </a:r>
            <a:r>
              <a:rPr lang="uk-UA" dirty="0" smtClean="0"/>
              <a:t>навички спілкування; 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виховувати </a:t>
            </a:r>
            <a:r>
              <a:rPr lang="uk-UA" dirty="0" smtClean="0"/>
              <a:t>повагу до учасників спілкування.</a:t>
            </a: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Домінантні риси української та американської комунікативної поведінки</a:t>
            </a:r>
            <a:endParaRPr lang="uk-UA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1340768"/>
          <a:ext cx="8352928" cy="1127024"/>
        </p:xfrm>
        <a:graphic>
          <a:graphicData uri="http://schemas.openxmlformats.org/drawingml/2006/table">
            <a:tbl>
              <a:tblPr/>
              <a:tblGrid>
                <a:gridCol w="812833"/>
                <a:gridCol w="3724278"/>
                <a:gridCol w="3815817"/>
              </a:tblGrid>
              <a:tr h="1127024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uk-UA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п\п</a:t>
                      </a:r>
                      <a:endParaRPr lang="uk-UA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Українська комунікативна поведінка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Американська комунікативна поведінка</a:t>
                      </a:r>
                      <a:endParaRPr lang="uk-UA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95536" y="2420888"/>
          <a:ext cx="8352928" cy="3672408"/>
        </p:xfrm>
        <a:graphic>
          <a:graphicData uri="http://schemas.openxmlformats.org/drawingml/2006/table">
            <a:tbl>
              <a:tblPr/>
              <a:tblGrid>
                <a:gridCol w="812832"/>
                <a:gridCol w="3724278"/>
                <a:gridCol w="3815818"/>
              </a:tblGrid>
              <a:tr h="2057654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uk-UA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Широта тематики спілкування</a:t>
                      </a:r>
                      <a:endParaRPr lang="uk-U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Тематична обмеженість</a:t>
                      </a:r>
                      <a:endParaRPr lang="uk-UA" sz="1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спілкування, малоінформованість</a:t>
                      </a:r>
                      <a:endParaRPr lang="uk-UA" sz="1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із питань, які не входять до сфери особистісних інтересів |</a:t>
                      </a:r>
                      <a:endParaRPr lang="uk-UA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4754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uk-UA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Невисокі </a:t>
                      </a:r>
                      <a:r>
                        <a:rPr lang="uk-UA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комплементарність</a:t>
                      </a: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та </a:t>
                      </a:r>
                      <a:r>
                        <a:rPr lang="uk-UA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евфемістичність</a:t>
                      </a:r>
                      <a:endParaRPr lang="uk-U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Високі </a:t>
                      </a:r>
                      <a:r>
                        <a:rPr lang="uk-UA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комплементарність</a:t>
                      </a: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та </a:t>
                      </a:r>
                      <a:r>
                        <a:rPr lang="uk-UA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евфемістичність</a:t>
                      </a:r>
                      <a:endParaRPr lang="uk-U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Домінантні риси української та американської комунікативної поведінки</a:t>
            </a:r>
            <a:endParaRPr lang="uk-UA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1340768"/>
          <a:ext cx="8352928" cy="1127024"/>
        </p:xfrm>
        <a:graphic>
          <a:graphicData uri="http://schemas.openxmlformats.org/drawingml/2006/table">
            <a:tbl>
              <a:tblPr/>
              <a:tblGrid>
                <a:gridCol w="812833"/>
                <a:gridCol w="3724278"/>
                <a:gridCol w="3815817"/>
              </a:tblGrid>
              <a:tr h="1127024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uk-UA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п\п</a:t>
                      </a:r>
                      <a:endParaRPr lang="uk-UA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Українська комунікативна поведінка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Американська комунікативна поведінка</a:t>
                      </a:r>
                      <a:endParaRPr lang="uk-UA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2492896"/>
          <a:ext cx="8352928" cy="3929703"/>
        </p:xfrm>
        <a:graphic>
          <a:graphicData uri="http://schemas.openxmlformats.org/drawingml/2006/table">
            <a:tbl>
              <a:tblPr/>
              <a:tblGrid>
                <a:gridCol w="812832"/>
                <a:gridCol w="3724278"/>
                <a:gridCol w="3815818"/>
              </a:tblGrid>
              <a:tr h="1555373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uk-UA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Підвищена можливість емоційної реакції на репліку співрозмовника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Схильність до. обговорення власних успіхів та досягнень, недопустимість емоційної реакції на репліку співрозмовника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3059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uk-UA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Комунікативний тиск (можливість зауважень щодо поведінки адресата, наприклад, у міському транспорті: </a:t>
                      </a:r>
                      <a:r>
                        <a:rPr lang="uk-UA" sz="1800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Проходьте наперед</a:t>
                      </a: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замість </a:t>
                      </a:r>
                      <a:r>
                        <a:rPr lang="uk-UA" sz="1800" i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Будь</a:t>
                      </a:r>
                      <a:r>
                        <a:rPr lang="uk-UA" sz="1800" i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800" i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ласка</a:t>
                      </a:r>
                      <a:r>
                        <a:rPr lang="uk-UA" sz="1800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дайте мені пройти</a:t>
                      </a:r>
                      <a:endParaRPr lang="uk-UA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Неімпозитивність</a:t>
                      </a: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(уникнення нав’язування власної думки, зауважень адресату)</a:t>
                      </a:r>
                      <a:endParaRPr lang="uk-UA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3.Міжкультурні особливості комунікативної поведінки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525780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Українській нації не притаманне переважання </a:t>
            </a:r>
            <a:r>
              <a:rPr lang="uk-UA" dirty="0" smtClean="0"/>
              <a:t>жодного </a:t>
            </a:r>
            <a:r>
              <a:rPr lang="uk-UA" dirty="0" smtClean="0"/>
              <a:t>з розглянутих комунікативних стилів та відповідно жодних домінантних рис комунікативної поведінки, що зумовлено особливостями культурно-історичного </a:t>
            </a:r>
            <a:r>
              <a:rPr lang="uk-UA" dirty="0" smtClean="0"/>
              <a:t>розвитку </a:t>
            </a:r>
            <a:r>
              <a:rPr lang="uk-UA" dirty="0" smtClean="0"/>
              <a:t>нації. 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Українці </a:t>
            </a:r>
            <a:r>
              <a:rPr lang="uk-UA" dirty="0" smtClean="0"/>
              <a:t>вирізняються вродженою </a:t>
            </a:r>
            <a:r>
              <a:rPr lang="uk-UA" dirty="0" smtClean="0"/>
              <a:t>толерантністю </a:t>
            </a:r>
            <a:r>
              <a:rPr lang="uk-UA" dirty="0" smtClean="0"/>
              <a:t>і певною емоційністю, схильною до </a:t>
            </a:r>
            <a:r>
              <a:rPr lang="uk-UA" dirty="0" smtClean="0"/>
              <a:t>сентиментальності</a:t>
            </a:r>
            <a:r>
              <a:rPr lang="uk-UA" dirty="0" smtClean="0"/>
              <a:t>, що зближує їх зі східним типом культур, та водночас вони швидко можуть перекодувати </a:t>
            </a:r>
            <a:r>
              <a:rPr lang="uk-UA" dirty="0" smtClean="0"/>
              <a:t>спілкування </a:t>
            </a:r>
            <a:r>
              <a:rPr lang="uk-UA" dirty="0" smtClean="0"/>
              <a:t>відповідно до регістрів власне європейського </a:t>
            </a:r>
            <a:r>
              <a:rPr lang="uk-UA" dirty="0" smtClean="0"/>
              <a:t>комунікативного </a:t>
            </a:r>
            <a:r>
              <a:rPr lang="uk-UA" dirty="0" smtClean="0"/>
              <a:t>стилю, а саме: бути переконливими, </a:t>
            </a:r>
            <a:r>
              <a:rPr lang="uk-UA" dirty="0" smtClean="0"/>
              <a:t>рішучими </a:t>
            </a:r>
            <a:r>
              <a:rPr lang="uk-UA" dirty="0" smtClean="0"/>
              <a:t>і навіть упертими (рос. жарт, </a:t>
            </a:r>
            <a:r>
              <a:rPr lang="uk-UA" i="1" dirty="0" err="1" smtClean="0"/>
              <a:t>хохол</a:t>
            </a:r>
            <a:r>
              <a:rPr lang="uk-UA" i="1" dirty="0" smtClean="0"/>
              <a:t> упертий (</a:t>
            </a:r>
            <a:r>
              <a:rPr lang="uk-UA" i="1" dirty="0" err="1" smtClean="0"/>
              <a:t>упрямий</a:t>
            </a:r>
            <a:r>
              <a:rPr lang="uk-UA" i="1" dirty="0" smtClean="0"/>
              <a:t>); упертий (</a:t>
            </a:r>
            <a:r>
              <a:rPr lang="uk-UA" i="1" dirty="0" err="1" smtClean="0"/>
              <a:t>упрямий</a:t>
            </a:r>
            <a:r>
              <a:rPr lang="uk-UA" i="1" dirty="0" smtClean="0"/>
              <a:t>) </a:t>
            </a:r>
            <a:r>
              <a:rPr lang="uk-UA" i="1" dirty="0" err="1" smtClean="0"/>
              <a:t>как</a:t>
            </a:r>
            <a:r>
              <a:rPr lang="uk-UA" i="1" dirty="0" smtClean="0"/>
              <a:t> </a:t>
            </a:r>
            <a:r>
              <a:rPr lang="uk-UA" i="1" dirty="0" err="1" smtClean="0"/>
              <a:t>хохол</a:t>
            </a:r>
            <a:r>
              <a:rPr lang="uk-UA" i="1" dirty="0" smtClean="0"/>
              <a:t>).</a:t>
            </a:r>
            <a:endParaRPr lang="uk-U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92494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/>
              <a:t>Дякую за увагу!</a:t>
            </a:r>
            <a:endParaRPr lang="uk-UA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7467600" cy="4773144"/>
          </a:xfrm>
        </p:spPr>
        <p:txBody>
          <a:bodyPr/>
          <a:lstStyle/>
          <a:p>
            <a:pPr marL="457200" lvl="0" indent="-457200">
              <a:buSzPct val="100000"/>
              <a:buFont typeface="+mj-lt"/>
              <a:buAutoNum type="arabicPeriod"/>
            </a:pPr>
            <a:r>
              <a:rPr lang="uk-UA" dirty="0" smtClean="0"/>
              <a:t>Основні типи культур</a:t>
            </a:r>
            <a:r>
              <a:rPr lang="uk-UA" dirty="0" smtClean="0"/>
              <a:t>.</a:t>
            </a:r>
          </a:p>
          <a:p>
            <a:pPr marL="457200" lvl="0" indent="-457200">
              <a:buSzPct val="100000"/>
              <a:buFont typeface="+mj-lt"/>
              <a:buAutoNum type="arabicPeriod"/>
            </a:pPr>
            <a:endParaRPr lang="uk-UA" dirty="0" smtClean="0"/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uk-UA" dirty="0" smtClean="0"/>
              <a:t>Міжкультурні стилі комунікації</a:t>
            </a:r>
            <a:r>
              <a:rPr lang="uk-UA" dirty="0" smtClean="0"/>
              <a:t>.</a:t>
            </a:r>
          </a:p>
          <a:p>
            <a:pPr marL="457200" lvl="0" indent="-457200">
              <a:buSzPct val="100000"/>
              <a:buFont typeface="+mj-lt"/>
              <a:buAutoNum type="arabicPeriod"/>
            </a:pPr>
            <a:endParaRPr lang="uk-UA" dirty="0" smtClean="0"/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uk-UA" dirty="0" smtClean="0"/>
              <a:t>Міжкультурні особливості комунікативної поведінки.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Базова:</a:t>
            </a:r>
          </a:p>
          <a:p>
            <a:pPr lvl="0"/>
            <a:r>
              <a:rPr lang="uk-UA" dirty="0" err="1" smtClean="0"/>
              <a:t>Бацевич</a:t>
            </a:r>
            <a:r>
              <a:rPr lang="uk-UA" dirty="0" smtClean="0"/>
              <a:t> Ф.С. Основи комунікативної лінгвістики: підручник </a:t>
            </a:r>
            <a:r>
              <a:rPr lang="uk-UA" i="1" dirty="0" smtClean="0"/>
              <a:t>І</a:t>
            </a:r>
            <a:r>
              <a:rPr lang="uk-UA" dirty="0" smtClean="0"/>
              <a:t> Ф.С. </a:t>
            </a:r>
            <a:r>
              <a:rPr lang="uk-UA" dirty="0" err="1" smtClean="0"/>
              <a:t>Бацевич</a:t>
            </a:r>
            <a:r>
              <a:rPr lang="uk-UA" dirty="0" smtClean="0"/>
              <a:t>. - К.: Видавничий центр «Академія», 2004. - 342 с.</a:t>
            </a:r>
          </a:p>
          <a:p>
            <a:pPr lvl="0"/>
            <a:r>
              <a:rPr lang="uk-UA" dirty="0" err="1" smtClean="0"/>
              <a:t>Гриценко</a:t>
            </a:r>
            <a:r>
              <a:rPr lang="uk-UA" dirty="0" smtClean="0"/>
              <a:t> Т.Б. Етика ділового спілкування: </a:t>
            </a:r>
            <a:r>
              <a:rPr lang="uk-UA" dirty="0" err="1" smtClean="0"/>
              <a:t>навч</a:t>
            </a:r>
            <a:r>
              <a:rPr lang="uk-UA" dirty="0" smtClean="0"/>
              <a:t>. </a:t>
            </a:r>
            <a:r>
              <a:rPr lang="uk-UA" dirty="0" err="1" smtClean="0"/>
              <a:t>пос</a:t>
            </a:r>
            <a:r>
              <a:rPr lang="uk-UA" dirty="0" smtClean="0"/>
              <a:t>. </a:t>
            </a:r>
            <a:r>
              <a:rPr lang="uk-UA" i="1" dirty="0" smtClean="0"/>
              <a:t>І</a:t>
            </a:r>
            <a:r>
              <a:rPr lang="uk-UA" b="1" dirty="0" smtClean="0"/>
              <a:t> за ред. </a:t>
            </a:r>
            <a:r>
              <a:rPr lang="uk-UA" dirty="0" smtClean="0"/>
              <a:t>Т.Б. </a:t>
            </a:r>
            <a:r>
              <a:rPr lang="uk-UA" dirty="0" err="1" smtClean="0"/>
              <a:t>Гриценко</a:t>
            </a:r>
            <a:r>
              <a:rPr lang="uk-UA" dirty="0" smtClean="0"/>
              <a:t>, Т.Д. Іщенко, Т.Ф. Мельничук -К.: Центр учбової літератури, 2007. - 344 с.</a:t>
            </a:r>
          </a:p>
          <a:p>
            <a:pPr lvl="0"/>
            <a:r>
              <a:rPr lang="uk-UA" dirty="0" err="1" smtClean="0"/>
              <a:t>Манакін</a:t>
            </a:r>
            <a:r>
              <a:rPr lang="uk-UA" dirty="0" smtClean="0"/>
              <a:t> В. М. Мова і міжкультурна комунікація : </a:t>
            </a:r>
            <a:r>
              <a:rPr lang="uk-UA" dirty="0" err="1" smtClean="0"/>
              <a:t>навч</a:t>
            </a:r>
            <a:r>
              <a:rPr lang="uk-UA" dirty="0" smtClean="0"/>
              <a:t>. </a:t>
            </a:r>
            <a:r>
              <a:rPr lang="uk-UA" dirty="0" err="1" smtClean="0"/>
              <a:t>посіб</a:t>
            </a:r>
            <a:r>
              <a:rPr lang="uk-UA" dirty="0" smtClean="0"/>
              <a:t>. </a:t>
            </a:r>
            <a:r>
              <a:rPr lang="uk-UA" i="1" dirty="0" smtClean="0"/>
              <a:t>І</a:t>
            </a:r>
            <a:r>
              <a:rPr lang="uk-UA" dirty="0" smtClean="0"/>
              <a:t> В. М. </a:t>
            </a:r>
            <a:r>
              <a:rPr lang="uk-UA" dirty="0" err="1" smtClean="0"/>
              <a:t>Манакін</a:t>
            </a:r>
            <a:r>
              <a:rPr lang="uk-UA" dirty="0" smtClean="0"/>
              <a:t>. — К. : ВЦ «Академія», 2012. — 288 с. — (Серія «Альма-матер»).</a:t>
            </a:r>
          </a:p>
          <a:p>
            <a:pPr lvl="0"/>
            <a:r>
              <a:rPr lang="uk-UA" dirty="0" err="1" smtClean="0"/>
              <a:t>Піз</a:t>
            </a:r>
            <a:r>
              <a:rPr lang="uk-UA" dirty="0" smtClean="0"/>
              <a:t> А. Мова рухів тіла / </a:t>
            </a:r>
            <a:r>
              <a:rPr lang="uk-UA" dirty="0" err="1" smtClean="0"/>
              <a:t>Аллан</a:t>
            </a:r>
            <a:r>
              <a:rPr lang="uk-UA" dirty="0" smtClean="0"/>
              <a:t> </a:t>
            </a:r>
            <a:r>
              <a:rPr lang="uk-UA" dirty="0" err="1" smtClean="0"/>
              <a:t>Піз</a:t>
            </a:r>
            <a:r>
              <a:rPr lang="uk-UA" dirty="0" smtClean="0"/>
              <a:t>, </a:t>
            </a:r>
            <a:r>
              <a:rPr lang="uk-UA" dirty="0" err="1" smtClean="0"/>
              <a:t>Барбара</a:t>
            </a:r>
            <a:r>
              <a:rPr lang="uk-UA" dirty="0" smtClean="0"/>
              <a:t> </a:t>
            </a:r>
            <a:r>
              <a:rPr lang="uk-UA" dirty="0" err="1" smtClean="0"/>
              <a:t>Піз</a:t>
            </a:r>
            <a:r>
              <a:rPr lang="uk-UA" dirty="0" smtClean="0"/>
              <a:t>. - КМ-БУКС, 2015. - 416 с.</a:t>
            </a:r>
          </a:p>
          <a:p>
            <a:pPr lvl="0"/>
            <a:r>
              <a:rPr lang="uk-UA" dirty="0" err="1" smtClean="0"/>
              <a:t>Сайтерли</a:t>
            </a:r>
            <a:r>
              <a:rPr lang="uk-UA" dirty="0" smtClean="0"/>
              <a:t> І.А. Культура міжособистісних стосунків: навчальний посібник / І.А. </a:t>
            </a:r>
            <a:r>
              <a:rPr lang="uk-UA" dirty="0" err="1" smtClean="0"/>
              <a:t>Сайтерли</a:t>
            </a:r>
            <a:r>
              <a:rPr lang="uk-UA" dirty="0" smtClean="0"/>
              <a:t>. - К.: «</a:t>
            </a:r>
            <a:r>
              <a:rPr lang="uk-UA" dirty="0" err="1" smtClean="0"/>
              <a:t>Академвидав</a:t>
            </a:r>
            <a:r>
              <a:rPr lang="uk-UA" dirty="0" smtClean="0"/>
              <a:t>», 2007. - 239 с.</a:t>
            </a:r>
          </a:p>
          <a:p>
            <a:pPr lvl="0"/>
            <a:r>
              <a:rPr lang="uk-UA" dirty="0" smtClean="0"/>
              <a:t>Семенюк О.А. Основи теорії мовної комунікації : </a:t>
            </a:r>
            <a:r>
              <a:rPr lang="uk-UA" dirty="0" err="1" smtClean="0"/>
              <a:t>навч</a:t>
            </a:r>
            <a:r>
              <a:rPr lang="uk-UA" dirty="0" smtClean="0"/>
              <a:t>. </a:t>
            </a:r>
            <a:r>
              <a:rPr lang="uk-UA" dirty="0" err="1" smtClean="0"/>
              <a:t>посіб</a:t>
            </a:r>
            <a:r>
              <a:rPr lang="uk-UA" dirty="0" smtClean="0"/>
              <a:t>. </a:t>
            </a:r>
            <a:r>
              <a:rPr lang="uk-UA" i="1" dirty="0" smtClean="0"/>
              <a:t>І</a:t>
            </a:r>
            <a:r>
              <a:rPr lang="uk-UA" dirty="0" smtClean="0"/>
              <a:t> О.А. Семенюк, В.Ю. Паращук. - К. : ВЦ «Академія», 2010. - 240 с. (Серія «</a:t>
            </a:r>
            <a:r>
              <a:rPr lang="uk-UA" dirty="0" err="1" smtClean="0"/>
              <a:t>Альма-</a:t>
            </a:r>
            <a:r>
              <a:rPr lang="uk-UA" dirty="0" smtClean="0"/>
              <a:t> </a:t>
            </a:r>
            <a:r>
              <a:rPr lang="uk-UA" dirty="0" err="1" smtClean="0"/>
              <a:t>матер</a:t>
            </a:r>
            <a:r>
              <a:rPr lang="uk-UA" dirty="0" smtClean="0"/>
              <a:t>»)</a:t>
            </a:r>
          </a:p>
          <a:p>
            <a:pPr lvl="0"/>
            <a:r>
              <a:rPr lang="uk-UA" dirty="0" err="1" smtClean="0"/>
              <a:t>Яшенкова</a:t>
            </a:r>
            <a:r>
              <a:rPr lang="uk-UA" dirty="0" smtClean="0"/>
              <a:t> О.В. Основи теорії мовної комунікації: навчальний посібник / О.В. </a:t>
            </a:r>
            <a:r>
              <a:rPr lang="uk-UA" dirty="0" err="1" smtClean="0"/>
              <a:t>Яшенкова</a:t>
            </a:r>
            <a:r>
              <a:rPr lang="uk-UA" dirty="0" smtClean="0"/>
              <a:t>. - К.: Видавничий центр «Академія», 2010. -309 с.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Допоміжна:</a:t>
            </a:r>
          </a:p>
          <a:p>
            <a:pPr lvl="0"/>
            <a:r>
              <a:rPr lang="uk-UA" dirty="0" err="1" smtClean="0"/>
              <a:t>Бацевич</a:t>
            </a:r>
            <a:r>
              <a:rPr lang="uk-UA" dirty="0" smtClean="0"/>
              <a:t> Ф.С. Міжкультурна комунікація: довідник. - Львів, 2009, - 141 с.</a:t>
            </a:r>
          </a:p>
          <a:p>
            <a:pPr lvl="0"/>
            <a:r>
              <a:rPr lang="uk-UA" dirty="0" err="1" smtClean="0"/>
              <a:t>Зубенко</a:t>
            </a:r>
            <a:r>
              <a:rPr lang="uk-UA" dirty="0" smtClean="0"/>
              <a:t> Л.Г. Культура ділового спілкування: навчальний посібник / Л.Г. </a:t>
            </a:r>
            <a:r>
              <a:rPr lang="uk-UA" dirty="0" err="1" smtClean="0"/>
              <a:t>Зубенко</a:t>
            </a:r>
            <a:r>
              <a:rPr lang="uk-UA" dirty="0" smtClean="0"/>
              <a:t>, В.Д. Нємцов. - К.: «</a:t>
            </a:r>
            <a:r>
              <a:rPr lang="uk-UA" dirty="0" err="1" smtClean="0"/>
              <a:t>ЕксОб</a:t>
            </a:r>
            <a:r>
              <a:rPr lang="uk-UA" dirty="0" smtClean="0"/>
              <a:t>», 2000. - 200 с.</a:t>
            </a:r>
          </a:p>
          <a:p>
            <a:pPr lvl="0"/>
            <a:r>
              <a:rPr lang="uk-UA" dirty="0" smtClean="0"/>
              <a:t>Правова міжкультурна комунікація: до ЄВРО-2012: навчальний посібник / [О. Бойко, Н 151. Казимир, Б.Кравець, С. Кость, Г. </a:t>
            </a:r>
            <a:r>
              <a:rPr lang="uk-UA" dirty="0" err="1" smtClean="0"/>
              <a:t>Ойцевіч</a:t>
            </a:r>
            <a:r>
              <a:rPr lang="uk-UA" dirty="0" smtClean="0"/>
              <a:t>, А. Токарська, О. </a:t>
            </a:r>
            <a:r>
              <a:rPr lang="uk-UA" dirty="0" err="1" smtClean="0"/>
              <a:t>Федишин</a:t>
            </a:r>
            <a:r>
              <a:rPr lang="uk-UA" dirty="0" smtClean="0"/>
              <a:t>, О. Цибух; за </a:t>
            </a:r>
            <a:r>
              <a:rPr lang="uk-UA" dirty="0" err="1" smtClean="0"/>
              <a:t>заг</a:t>
            </a:r>
            <a:r>
              <a:rPr lang="uk-UA" dirty="0" smtClean="0"/>
              <a:t>. ред. д-ра </a:t>
            </a:r>
            <a:r>
              <a:rPr lang="uk-UA" dirty="0" err="1" smtClean="0"/>
              <a:t>юрид</a:t>
            </a:r>
            <a:r>
              <a:rPr lang="uk-UA" dirty="0" smtClean="0"/>
              <a:t>. наук А.С. Токарської). - </a:t>
            </a:r>
            <a:r>
              <a:rPr lang="uk-UA" dirty="0" err="1" smtClean="0"/>
              <a:t>Льр</a:t>
            </a:r>
            <a:r>
              <a:rPr lang="uk-UA" dirty="0" smtClean="0"/>
              <a:t>: </a:t>
            </a:r>
            <a:r>
              <a:rPr lang="uk-UA" dirty="0" err="1" smtClean="0"/>
              <a:t>ЛьвДУВС</a:t>
            </a:r>
            <a:r>
              <a:rPr lang="uk-UA" dirty="0" smtClean="0"/>
              <a:t>, 2011.-240 с.</a:t>
            </a:r>
          </a:p>
          <a:p>
            <a:pPr lvl="0"/>
            <a:r>
              <a:rPr lang="uk-UA" dirty="0" err="1" smtClean="0"/>
              <a:t>Екман</a:t>
            </a:r>
            <a:r>
              <a:rPr lang="uk-UA" dirty="0" smtClean="0"/>
              <a:t> П. Теорія брехні. Як визначити брехуна в бізнесі, політиці та приватному житті / Пол </a:t>
            </a:r>
            <a:r>
              <a:rPr lang="uk-UA" dirty="0" err="1" smtClean="0"/>
              <a:t>Екман</a:t>
            </a:r>
            <a:r>
              <a:rPr lang="uk-UA" dirty="0" smtClean="0"/>
              <a:t> . - КМ-БУКС, 2015,- 320 с.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508918"/>
          </a:xfrm>
        </p:spPr>
        <p:txBody>
          <a:bodyPr>
            <a:normAutofit fontScale="90000"/>
          </a:bodyPr>
          <a:lstStyle/>
          <a:p>
            <a:pPr lvl="0"/>
            <a:r>
              <a:rPr lang="uk-UA" b="1" dirty="0" smtClean="0"/>
              <a:t>1. Основні </a:t>
            </a:r>
            <a:r>
              <a:rPr lang="uk-UA" b="1" dirty="0" smtClean="0"/>
              <a:t>типи культур.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3837040"/>
          </a:xfrm>
        </p:spPr>
        <p:txBody>
          <a:bodyPr/>
          <a:lstStyle/>
          <a:p>
            <a:pPr>
              <a:buNone/>
            </a:pPr>
            <a:r>
              <a:rPr lang="uk-UA" b="1" i="1" dirty="0" smtClean="0"/>
              <a:t>За контекстною спрямованістю:</a:t>
            </a:r>
          </a:p>
          <a:p>
            <a:endParaRPr lang="uk-UA" dirty="0" smtClean="0"/>
          </a:p>
          <a:p>
            <a:endParaRPr lang="uk-UA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611560" y="1412776"/>
          <a:ext cx="7992888" cy="4928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/>
          </a:bodyPr>
          <a:lstStyle/>
          <a:p>
            <a:r>
              <a:rPr lang="uk-UA" b="1" dirty="0" smtClean="0"/>
              <a:t>Контекстні відмінності між культурами</a:t>
            </a:r>
            <a:endParaRPr lang="uk-UA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539552" y="1700808"/>
          <a:ext cx="8100392" cy="4680520"/>
        </p:xfrm>
        <a:graphic>
          <a:graphicData uri="http://schemas.openxmlformats.org/drawingml/2006/table">
            <a:tbl>
              <a:tblPr/>
              <a:tblGrid>
                <a:gridCol w="4049785"/>
                <a:gridCol w="4050607"/>
              </a:tblGrid>
              <a:tr h="687070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latin typeface="Times New Roman"/>
                          <a:ea typeface="Calibri"/>
                          <a:cs typeface="Times New Roman"/>
                        </a:rPr>
                        <a:t>Ширококонтекстні</a:t>
                      </a:r>
                      <a:r>
                        <a:rPr lang="uk-UA" sz="2000" b="1" dirty="0">
                          <a:latin typeface="Times New Roman"/>
                          <a:ea typeface="Calibri"/>
                          <a:cs typeface="Times New Roman"/>
                        </a:rPr>
                        <a:t> культури (Схід)</a:t>
                      </a:r>
                      <a:endParaRPr lang="uk-U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Times New Roman"/>
                          <a:ea typeface="Calibri"/>
                          <a:cs typeface="Times New Roman"/>
                        </a:rPr>
                        <a:t>Вузькоконтекстні культури (Захід)</a:t>
                      </a:r>
                      <a:endParaRPr lang="uk-UA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57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Невиражена манера мовлення, уникнення прямих формулювань думок</a:t>
                      </a:r>
                      <a:endParaRPr lang="uk-UA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Пряма і виразна манера мовлення, прагнення до чітких формулювань думок</a:t>
                      </a:r>
                      <a:endParaRPr lang="uk-UA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7477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Значна увага до невербальної комунікації, надання особливої ролі паузам, мовчанню</a:t>
                      </a:r>
                      <a:endParaRPr lang="uk-U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Другорядна роль невербальної комунікації, ігнорування пауз і мовчання</a:t>
                      </a:r>
                      <a:endParaRPr lang="uk-UA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Прагнення більше слухати, ніж говорити</a:t>
                      </a:r>
                      <a:endParaRPr lang="uk-UA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Прагнення більше говорити, ніж слухати</a:t>
                      </a:r>
                      <a:endParaRPr lang="uk-UA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indent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Уникнення конфліктів, відкритих дискусій та висловлення протилежних позицій</a:t>
                      </a:r>
                      <a:endParaRPr lang="uk-U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Конфлікти можливі, а інколи й необхідні, як і відкрите висловлення протилежних позицій, що є шляхом до істини</a:t>
                      </a:r>
                      <a:endParaRPr lang="uk-U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508918"/>
          </a:xfrm>
        </p:spPr>
        <p:txBody>
          <a:bodyPr>
            <a:normAutofit fontScale="90000"/>
          </a:bodyPr>
          <a:lstStyle/>
          <a:p>
            <a:pPr lvl="0"/>
            <a:r>
              <a:rPr lang="uk-UA" b="1" dirty="0" smtClean="0"/>
              <a:t>1. Основні </a:t>
            </a:r>
            <a:r>
              <a:rPr lang="uk-UA" b="1" dirty="0" smtClean="0"/>
              <a:t>типи культур.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3837040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за спрямованістю мети </a:t>
            </a:r>
            <a:r>
              <a:rPr lang="uk-UA" b="1" dirty="0" smtClean="0"/>
              <a:t>діяльност</a:t>
            </a:r>
            <a:r>
              <a:rPr lang="uk-UA" b="1" i="1" dirty="0" smtClean="0"/>
              <a:t>і</a:t>
            </a:r>
            <a:r>
              <a:rPr lang="uk-UA" b="1" i="1" dirty="0" smtClean="0"/>
              <a:t>:</a:t>
            </a:r>
          </a:p>
          <a:p>
            <a:endParaRPr lang="uk-UA" dirty="0" smtClean="0"/>
          </a:p>
          <a:p>
            <a:endParaRPr lang="uk-UA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611560" y="1412776"/>
          <a:ext cx="7992888" cy="4928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508918"/>
          </a:xfrm>
        </p:spPr>
        <p:txBody>
          <a:bodyPr>
            <a:normAutofit fontScale="90000"/>
          </a:bodyPr>
          <a:lstStyle/>
          <a:p>
            <a:pPr lvl="0"/>
            <a:r>
              <a:rPr lang="uk-UA" b="1" dirty="0" smtClean="0"/>
              <a:t>1. Основні </a:t>
            </a:r>
            <a:r>
              <a:rPr lang="uk-UA" b="1" dirty="0" smtClean="0"/>
              <a:t>типи культур.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3837040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за дистанцією влади</a:t>
            </a:r>
            <a:r>
              <a:rPr lang="uk-UA" b="1" i="1" dirty="0" smtClean="0"/>
              <a:t>:</a:t>
            </a:r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611560" y="1947897"/>
            <a:ext cx="7920880" cy="37856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суспільствах зі значною дистанцією влади існує переконання, що наділені владою люди якісно відрізняються від маси. Згідно з християнським ученням. будь-яка влада — від Бога, а найвищі монархи — це помазаники Божі.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Культурам із незначною владною дистанцією властива ідеологія рівності всіх людей, а владну та суспільну ієрархію у них розглядають як необхідні умовності. (США, Канада, Австрія)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1065</TotalTime>
  <Words>1679</Words>
  <Application>Microsoft Office PowerPoint</Application>
  <PresentationFormat>Экран (4:3)</PresentationFormat>
  <Paragraphs>169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Эркер</vt:lpstr>
      <vt:lpstr>Типи культур і міжкультурні стилі комунікації.</vt:lpstr>
      <vt:lpstr>Мета:</vt:lpstr>
      <vt:lpstr>План:</vt:lpstr>
      <vt:lpstr>Література:</vt:lpstr>
      <vt:lpstr>Література:</vt:lpstr>
      <vt:lpstr>1. Основні типи культур.</vt:lpstr>
      <vt:lpstr>Контекстні відмінності між культурами</vt:lpstr>
      <vt:lpstr>1. Основні типи культур.</vt:lpstr>
      <vt:lpstr>1. Основні типи культур.</vt:lpstr>
      <vt:lpstr>1. Основні типи культур.</vt:lpstr>
      <vt:lpstr>1. Основні типи культур.</vt:lpstr>
      <vt:lpstr>Типологічні особливості української культури</vt:lpstr>
      <vt:lpstr>2. Міжкультурні стилі комунікації</vt:lpstr>
      <vt:lpstr>В. Рудикунст виокремив такі основні дихотомії стилів комунікації:</vt:lpstr>
      <vt:lpstr>3.Міжкультурні особливості комунікативної поведінки</vt:lpstr>
      <vt:lpstr>категорії комунікативної поведінки: </vt:lpstr>
      <vt:lpstr>Домінантні риси української та американської комунікативної поведінки</vt:lpstr>
      <vt:lpstr>Домінантні риси української та американської комунікативної поведінки</vt:lpstr>
      <vt:lpstr>Домінантні риси української та американської комунікативної поведінки</vt:lpstr>
      <vt:lpstr>Домінантні риси української та американської комунікативної поведінки</vt:lpstr>
      <vt:lpstr>Домінантні риси української та американської комунікативної поведінки</vt:lpstr>
      <vt:lpstr>3.Міжкультурні особливості комунікативної поведінки</vt:lpstr>
      <vt:lpstr>Дякую за увагу!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Міжкультурна комунікація</dc:title>
  <dc:creator>Tanya</dc:creator>
  <cp:lastModifiedBy>Tanya</cp:lastModifiedBy>
  <cp:revision>11</cp:revision>
  <dcterms:created xsi:type="dcterms:W3CDTF">2020-10-03T11:04:08Z</dcterms:created>
  <dcterms:modified xsi:type="dcterms:W3CDTF">2020-10-04T07:25:18Z</dcterms:modified>
</cp:coreProperties>
</file>