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32"/>
  </p:notesMasterIdLst>
  <p:handoutMasterIdLst>
    <p:handoutMasterId r:id="rId33"/>
  </p:handoutMasterIdLst>
  <p:sldIdLst>
    <p:sldId id="256" r:id="rId5"/>
    <p:sldId id="257" r:id="rId6"/>
    <p:sldId id="258" r:id="rId7"/>
    <p:sldId id="259" r:id="rId8"/>
    <p:sldId id="260" r:id="rId9"/>
    <p:sldId id="268" r:id="rId10"/>
    <p:sldId id="266" r:id="rId11"/>
    <p:sldId id="265" r:id="rId12"/>
    <p:sldId id="262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9" r:id="rId23"/>
    <p:sldId id="278" r:id="rId24"/>
    <p:sldId id="280" r:id="rId25"/>
    <p:sldId id="281" r:id="rId26"/>
    <p:sldId id="282" r:id="rId27"/>
    <p:sldId id="283" r:id="rId28"/>
    <p:sldId id="284" r:id="rId29"/>
    <p:sldId id="286" r:id="rId30"/>
    <p:sldId id="285" r:id="rId31"/>
  </p:sldIdLst>
  <p:sldSz cx="12192000" cy="6858000"/>
  <p:notesSz cx="6858000" cy="9144000"/>
  <p:defaultTextStyle>
    <a:defPPr rtl="0"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46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8" d="100"/>
          <a:sy n="98" d="100"/>
        </p:scale>
        <p:origin x="351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3" name="Місце для дати 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7DA6859A-50FC-4136-9E27-071A9BF7A1F1}" type="datetime1">
              <a:rPr lang="uk-UA" smtClean="0"/>
              <a:t>02.10.2020</a:t>
            </a:fld>
            <a:endParaRPr lang="uk-UA" dirty="0"/>
          </a:p>
        </p:txBody>
      </p:sp>
      <p:sp>
        <p:nvSpPr>
          <p:cNvPr id="4" name="Місце для нижнього колонтитула 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06834459-7356-44BF-850D-8B30C4FB3B6B}" type="slidenum">
              <a:rPr lang="uk-UA" smtClean="0"/>
              <a:pPr algn="r" rtl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3" name="Місце для дати 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r>
              <a:rPr lang="uk-UA" dirty="0" smtClean="0"/>
              <a:t>​</a:t>
            </a:r>
            <a:fld id="{76BAE993-F076-455C-91AB-053D64A49E94}" type="datetime1">
              <a:rPr lang="uk-UA" smtClean="0"/>
              <a:pPr/>
              <a:t>02.10.2020</a:t>
            </a:fld>
            <a:endParaRPr lang="uk-UA" dirty="0"/>
          </a:p>
        </p:txBody>
      </p:sp>
      <p:sp>
        <p:nvSpPr>
          <p:cNvPr id="4" name="Місце для зображення 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uk-UA" dirty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-UA" dirty="0" smtClean="0"/>
              <a:t>Зразок тексту</a:t>
            </a:r>
          </a:p>
          <a:p>
            <a:pPr lvl="1" rtl="0"/>
            <a:r>
              <a:rPr lang="uk-UA" dirty="0" smtClean="0"/>
              <a:t>Другий рівень</a:t>
            </a:r>
          </a:p>
          <a:p>
            <a:pPr lvl="2" rtl="0"/>
            <a:r>
              <a:rPr lang="uk-UA" dirty="0" smtClean="0"/>
              <a:t>Третій рівень</a:t>
            </a:r>
          </a:p>
          <a:p>
            <a:pPr lvl="3" rtl="0"/>
            <a:r>
              <a:rPr lang="uk-UA" dirty="0" smtClean="0"/>
              <a:t>Четвертий рівень</a:t>
            </a:r>
          </a:p>
          <a:p>
            <a:pPr lvl="4" rtl="0"/>
            <a:r>
              <a:rPr lang="uk-UA" dirty="0" smtClean="0"/>
              <a:t>П’ятий рівень</a:t>
            </a:r>
            <a:endParaRPr lang="uk-UA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/>
            <a:fld id="{0A3C37BE-C303-496D-B5CD-85F2937540FC}" type="slidenum">
              <a:rPr lang="uk-UA" smtClean="0"/>
              <a:pPr algn="r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 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dirty="0"/>
          </a:p>
        </p:txBody>
      </p:sp>
      <p:sp>
        <p:nvSpPr>
          <p:cNvPr id="8" name="Прямокутник 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/>
            </a:lvl1pPr>
          </a:lstStyle>
          <a:p>
            <a:pPr rtl="0"/>
            <a:r>
              <a:rPr lang="uk-UA" smtClean="0"/>
              <a:t>Зразок заголовка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800"/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uk-UA" smtClean="0"/>
              <a:t>Зразок підзаголовка</a:t>
            </a:r>
            <a:endParaRPr lang="uk-UA" dirty="0"/>
          </a:p>
        </p:txBody>
      </p:sp>
      <p:sp>
        <p:nvSpPr>
          <p:cNvPr id="4" name="Місце для дати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1342143-E50C-48F7-A9FA-ACB534C91D36}" type="datetime1">
              <a:rPr lang="uk-UA" smtClean="0"/>
              <a:t>02.10.2020</a:t>
            </a:fld>
            <a:endParaRPr lang="uk-UA" dirty="0"/>
          </a:p>
        </p:txBody>
      </p:sp>
      <p:sp>
        <p:nvSpPr>
          <p:cNvPr id="5" name="Місце для нижнього колонтитула 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uk-UA" smtClean="0"/>
              <a:t>‹№›</a:t>
            </a:fld>
            <a:endParaRPr lang="uk-UA" dirty="0"/>
          </a:p>
        </p:txBody>
      </p:sp>
      <p:pic>
        <p:nvPicPr>
          <p:cNvPr id="11" name="Зображення 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uk-UA" smtClean="0"/>
              <a:t>Зразок заголовка</a:t>
            </a:r>
            <a:endParaRPr lang="uk-UA" dirty="0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 rtlCol="0">
            <a:normAutofit/>
          </a:bodyPr>
          <a:lstStyle>
            <a:lvl1pPr marL="0" indent="0" algn="ctr" rtl="0">
              <a:buNone/>
              <a:defRPr sz="20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uk-UA" smtClean="0"/>
              <a:t>Клацніть піктограму, щоб додати зображення</a:t>
            </a:r>
            <a:endParaRPr lang="uk-UA" dirty="0"/>
          </a:p>
        </p:txBody>
      </p:sp>
      <p:sp>
        <p:nvSpPr>
          <p:cNvPr id="4" name="Місце для тексту 3"/>
          <p:cNvSpPr>
            <a:spLocks noGrp="1"/>
          </p:cNvSpPr>
          <p:nvPr>
            <p:ph type="body" sz="half" idx="2" hasCustomPrompt="1"/>
          </p:nvPr>
        </p:nvSpPr>
        <p:spPr>
          <a:xfrm>
            <a:off x="1104900" y="1600200"/>
            <a:ext cx="3396996" cy="45720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uk-UA" dirty="0" smtClean="0"/>
              <a:t>Зразок тексту</a:t>
            </a:r>
            <a:endParaRPr lang="uk-UA" dirty="0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74DEC8-0461-4E6A-A968-C1D57BD25411}" type="datetime1">
              <a:rPr lang="uk-UA" smtClean="0"/>
              <a:t>02.10.2020</a:t>
            </a:fld>
            <a:endParaRPr lang="uk-UA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 smtClean="0"/>
              <a:t>Зразок заголовка</a:t>
            </a:r>
            <a:endParaRPr lang="uk-UA" dirty="0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uk-UA" dirty="0" smtClean="0"/>
              <a:t>Зразок тексту</a:t>
            </a:r>
          </a:p>
          <a:p>
            <a:pPr lvl="1" rtl="0"/>
            <a:r>
              <a:rPr lang="uk-UA" dirty="0" smtClean="0"/>
              <a:t>Другий рівень</a:t>
            </a:r>
          </a:p>
          <a:p>
            <a:pPr lvl="2" rtl="0"/>
            <a:r>
              <a:rPr lang="uk-UA" dirty="0" smtClean="0"/>
              <a:t>Третій рівень</a:t>
            </a:r>
          </a:p>
          <a:p>
            <a:pPr lvl="3" rtl="0"/>
            <a:r>
              <a:rPr lang="uk-UA" dirty="0" smtClean="0"/>
              <a:t>Четвертий рівень</a:t>
            </a:r>
          </a:p>
          <a:p>
            <a:pPr lvl="4" rtl="0"/>
            <a:r>
              <a:rPr lang="uk-UA" dirty="0" smtClean="0"/>
              <a:t>П’ятий рівень</a:t>
            </a:r>
            <a:endParaRPr lang="uk-UA" dirty="0"/>
          </a:p>
        </p:txBody>
      </p:sp>
      <p:sp>
        <p:nvSpPr>
          <p:cNvPr id="4" name="Місце для дати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C202E0-D976-45F6-B094-33F8BB0294A5}" type="datetime1">
              <a:rPr lang="uk-UA" smtClean="0"/>
              <a:t>02.10.2020</a:t>
            </a:fld>
            <a:endParaRPr lang="uk-UA" dirty="0"/>
          </a:p>
        </p:txBody>
      </p:sp>
      <p:sp>
        <p:nvSpPr>
          <p:cNvPr id="5" name="Місце для нижнього колонтитула 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 rtlCol="0"/>
          <a:lstStyle/>
          <a:p>
            <a:pPr rtl="0"/>
            <a:r>
              <a:rPr lang="uk-UA" smtClean="0"/>
              <a:t>Зразок заголовка</a:t>
            </a:r>
            <a:endParaRPr lang="uk-UA" dirty="0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>
          <a:xfrm>
            <a:off x="1104900" y="365125"/>
            <a:ext cx="8098896" cy="5811838"/>
          </a:xfrm>
        </p:spPr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uk-UA" dirty="0" smtClean="0"/>
              <a:t>Зразок тексту</a:t>
            </a:r>
          </a:p>
          <a:p>
            <a:pPr lvl="1" rtl="0"/>
            <a:r>
              <a:rPr lang="uk-UA" dirty="0" smtClean="0"/>
              <a:t>Другий рівень</a:t>
            </a:r>
          </a:p>
          <a:p>
            <a:pPr lvl="2" rtl="0"/>
            <a:r>
              <a:rPr lang="uk-UA" dirty="0" smtClean="0"/>
              <a:t>Третій рівень</a:t>
            </a:r>
          </a:p>
          <a:p>
            <a:pPr lvl="3" rtl="0"/>
            <a:r>
              <a:rPr lang="uk-UA" dirty="0" smtClean="0"/>
              <a:t>Четвертий рівень</a:t>
            </a:r>
          </a:p>
          <a:p>
            <a:pPr lvl="4" rtl="0"/>
            <a:r>
              <a:rPr lang="uk-UA" dirty="0" smtClean="0"/>
              <a:t>П’ятий рівень</a:t>
            </a:r>
            <a:endParaRPr lang="uk-UA" dirty="0"/>
          </a:p>
        </p:txBody>
      </p:sp>
      <p:sp>
        <p:nvSpPr>
          <p:cNvPr id="4" name="Місце для дати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A150231-AB6D-4D7E-B4D2-809653025053}" type="datetime1">
              <a:rPr lang="uk-UA" smtClean="0"/>
              <a:t>02.10.2020</a:t>
            </a:fld>
            <a:endParaRPr lang="uk-UA" dirty="0"/>
          </a:p>
        </p:txBody>
      </p:sp>
      <p:sp>
        <p:nvSpPr>
          <p:cNvPr id="5" name="Місце для нижнього колонтитула 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uk-UA" smtClean="0"/>
              <a:t>‹№›</a:t>
            </a:fld>
            <a:endParaRPr lang="uk-UA" dirty="0"/>
          </a:p>
        </p:txBody>
      </p:sp>
      <p:grpSp>
        <p:nvGrpSpPr>
          <p:cNvPr id="7" name="Група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Пряма сполучна лінія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 сполучна лінія 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 smtClean="0"/>
              <a:t>Зразок заголовка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uk-UA" dirty="0" smtClean="0"/>
              <a:t>Зразок тексту</a:t>
            </a:r>
          </a:p>
          <a:p>
            <a:pPr lvl="1" rtl="0"/>
            <a:r>
              <a:rPr lang="uk-UA" dirty="0" smtClean="0"/>
              <a:t>Другий рівень</a:t>
            </a:r>
          </a:p>
          <a:p>
            <a:pPr lvl="2" rtl="0"/>
            <a:r>
              <a:rPr lang="uk-UA" dirty="0" smtClean="0"/>
              <a:t>Третій рівень</a:t>
            </a:r>
          </a:p>
          <a:p>
            <a:pPr lvl="3" rtl="0"/>
            <a:r>
              <a:rPr lang="uk-UA" dirty="0" smtClean="0"/>
              <a:t>Четвертий рівень</a:t>
            </a:r>
          </a:p>
          <a:p>
            <a:pPr lvl="4" rtl="0"/>
            <a:r>
              <a:rPr lang="uk-UA" dirty="0" smtClean="0"/>
              <a:t>П’ятий рівень</a:t>
            </a:r>
            <a:endParaRPr lang="uk-UA" dirty="0"/>
          </a:p>
        </p:txBody>
      </p:sp>
      <p:sp>
        <p:nvSpPr>
          <p:cNvPr id="4" name="Місце для дати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3ACFE8F-E943-4F90-AA07-C5E04544ADD6}" type="datetime1">
              <a:rPr lang="uk-UA" smtClean="0"/>
              <a:t>02.10.2020</a:t>
            </a:fld>
            <a:endParaRPr lang="uk-UA" dirty="0"/>
          </a:p>
        </p:txBody>
      </p:sp>
      <p:sp>
        <p:nvSpPr>
          <p:cNvPr id="5" name="Місце для нижнього колонтитула 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ий слайд із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а 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Пряма сполучна лінія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 сполучна лінія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Група 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Пряма сполучна лінія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 сполучна лінія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Прямокутник 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dirty="0"/>
          </a:p>
        </p:txBody>
      </p:sp>
      <p:sp>
        <p:nvSpPr>
          <p:cNvPr id="8" name="Прямокутник 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/>
            </a:lvl1pPr>
          </a:lstStyle>
          <a:p>
            <a:pPr rtl="0"/>
            <a:r>
              <a:rPr lang="uk-UA" smtClean="0"/>
              <a:t>Зразок заголовка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800"/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uk-UA" smtClean="0"/>
              <a:t>Зразок підзаголовка</a:t>
            </a:r>
            <a:endParaRPr lang="uk-UA" dirty="0"/>
          </a:p>
        </p:txBody>
      </p:sp>
      <p:pic>
        <p:nvPicPr>
          <p:cNvPr id="10" name="Зображення 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sp>
        <p:nvSpPr>
          <p:cNvPr id="11" name="Місце для зображення 10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uk-UA" smtClean="0"/>
              <a:t>Клацніть піктограму, щоб додати зображення</a:t>
            </a:r>
            <a:endParaRPr lang="uk-UA" dirty="0"/>
          </a:p>
        </p:txBody>
      </p:sp>
      <p:sp>
        <p:nvSpPr>
          <p:cNvPr id="19" name="Вказівк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r>
              <a:rPr lang="uk-UA" sz="1200" b="1" i="1" dirty="0" smtClean="0">
                <a:latin typeface="Arial" pitchFamily="34" charset="0"/>
                <a:cs typeface="Arial" pitchFamily="34" charset="0"/>
              </a:rPr>
              <a:t>ПРИМІТКА.</a:t>
            </a:r>
          </a:p>
          <a:p>
            <a:pPr rtl="0"/>
            <a:r>
              <a:rPr lang="uk-UA" sz="1200" i="1" dirty="0" smtClean="0">
                <a:latin typeface="Arial" pitchFamily="34" charset="0"/>
                <a:cs typeface="Arial" pitchFamily="34" charset="0"/>
              </a:rPr>
              <a:t>Щоб змінити зображення на цьому слайді, виділіть зображення та видаліть його. Потім у покажчику місця заповнення клацніть піктограму "Зображення", щоб вставити власне зображення.</a:t>
            </a:r>
            <a:endParaRPr lang="uk-UA" sz="12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а 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Група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Пряма сполучна лінія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 сполучна лінія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Прямокутник 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uk-UA" dirty="0"/>
            </a:p>
          </p:txBody>
        </p:sp>
        <p:grpSp>
          <p:nvGrpSpPr>
            <p:cNvPr id="11" name="Група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Пряма сполучна лінія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 сполучна лінія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rtlCol="0" anchor="ctr">
            <a:normAutofit/>
          </a:bodyPr>
          <a:lstStyle>
            <a:lvl1pPr algn="l" rtl="0">
              <a:defRPr sz="440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uk-UA" smtClean="0"/>
              <a:t>Зразок заголовка</a:t>
            </a:r>
            <a:endParaRPr lang="uk-UA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1104899" y="4655956"/>
            <a:ext cx="10071099" cy="50975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uk-UA" dirty="0" smtClean="0"/>
              <a:t>Зразок тексту</a:t>
            </a:r>
            <a:endParaRPr lang="uk-UA" dirty="0"/>
          </a:p>
        </p:txBody>
      </p:sp>
      <p:sp>
        <p:nvSpPr>
          <p:cNvPr id="4" name="Місце для дати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EDDF30-7556-4223-AE00-EABFDB9F04BA}" type="datetime1">
              <a:rPr lang="uk-UA" smtClean="0"/>
              <a:t>02.10.2020</a:t>
            </a:fld>
            <a:endParaRPr lang="uk-UA" dirty="0"/>
          </a:p>
        </p:txBody>
      </p:sp>
      <p:sp>
        <p:nvSpPr>
          <p:cNvPr id="5" name="Місце для нижнього колонтитула 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uk-UA" smtClean="0"/>
              <a:t>‹№›</a:t>
            </a:fld>
            <a:endParaRPr lang="uk-UA" dirty="0"/>
          </a:p>
        </p:txBody>
      </p:sp>
      <p:pic>
        <p:nvPicPr>
          <p:cNvPr id="7" name="Зображення 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елементи вміст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 smtClean="0"/>
              <a:t>Зразок заголовка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1104900" y="1600200"/>
            <a:ext cx="4914900" cy="4571999"/>
          </a:xfrm>
        </p:spPr>
        <p:txBody>
          <a:bodyPr rtlCol="0"/>
          <a:lstStyle>
            <a:lvl1pPr rtl="0">
              <a:defRPr/>
            </a:lvl1pPr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uk-UA" dirty="0" smtClean="0"/>
              <a:t>Зразок тексту</a:t>
            </a:r>
          </a:p>
          <a:p>
            <a:pPr lvl="1" rtl="0"/>
            <a:r>
              <a:rPr lang="uk-UA" dirty="0" smtClean="0"/>
              <a:t>Другий рівень</a:t>
            </a:r>
          </a:p>
          <a:p>
            <a:pPr lvl="2" rtl="0"/>
            <a:r>
              <a:rPr lang="uk-UA" dirty="0" smtClean="0"/>
              <a:t>Третій рівень</a:t>
            </a:r>
          </a:p>
          <a:p>
            <a:pPr lvl="3" rtl="0"/>
            <a:r>
              <a:rPr lang="uk-UA" dirty="0" smtClean="0"/>
              <a:t>Четвертий рівень</a:t>
            </a:r>
          </a:p>
          <a:p>
            <a:pPr lvl="4" rtl="0"/>
            <a:r>
              <a:rPr lang="uk-UA" dirty="0" smtClean="0"/>
              <a:t>П’ятий рівень</a:t>
            </a:r>
            <a:endParaRPr lang="uk-UA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172200" y="1600200"/>
            <a:ext cx="4914900" cy="4571999"/>
          </a:xfrm>
        </p:spPr>
        <p:txBody>
          <a:bodyPr rtlCol="0"/>
          <a:lstStyle>
            <a:lvl1pPr rtl="0">
              <a:defRPr/>
            </a:lvl1pPr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</a:lstStyle>
          <a:p>
            <a:pPr lvl="0" rtl="0"/>
            <a:r>
              <a:rPr lang="uk-UA" dirty="0" smtClean="0"/>
              <a:t>Зразок тексту</a:t>
            </a:r>
          </a:p>
          <a:p>
            <a:pPr lvl="1" rtl="0"/>
            <a:r>
              <a:rPr lang="uk-UA" dirty="0" smtClean="0"/>
              <a:t>Другий рівень</a:t>
            </a:r>
          </a:p>
          <a:p>
            <a:pPr lvl="2" rtl="0"/>
            <a:r>
              <a:rPr lang="uk-UA" dirty="0" smtClean="0"/>
              <a:t>Третій рівень</a:t>
            </a:r>
          </a:p>
          <a:p>
            <a:pPr lvl="3" rtl="0"/>
            <a:r>
              <a:rPr lang="uk-UA" dirty="0" smtClean="0"/>
              <a:t>Четвертий рівень</a:t>
            </a:r>
          </a:p>
          <a:p>
            <a:pPr lvl="4" rtl="0"/>
            <a:r>
              <a:rPr lang="uk-UA" dirty="0" smtClean="0"/>
              <a:t>П’ятий рівень</a:t>
            </a:r>
            <a:endParaRPr lang="uk-UA" dirty="0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F87D376-2300-4053-AB08-24BAF987A420}" type="datetime1">
              <a:rPr lang="uk-UA" smtClean="0"/>
              <a:t>02.10.2020</a:t>
            </a:fld>
            <a:endParaRPr lang="uk-UA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 smtClean="0"/>
              <a:t>Зразок заголовка</a:t>
            </a:r>
            <a:endParaRPr lang="uk-UA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1104900" y="1600200"/>
            <a:ext cx="4919472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uk-UA" dirty="0" smtClean="0"/>
              <a:t>Зразок тексту</a:t>
            </a:r>
            <a:endParaRPr lang="uk-UA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1104900" y="2424112"/>
            <a:ext cx="4919472" cy="3748088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uk-UA" dirty="0" smtClean="0"/>
              <a:t>Зразок тексту</a:t>
            </a:r>
          </a:p>
          <a:p>
            <a:pPr lvl="1" rtl="0"/>
            <a:r>
              <a:rPr lang="uk-UA" dirty="0" smtClean="0"/>
              <a:t>Другий рівень</a:t>
            </a:r>
          </a:p>
          <a:p>
            <a:pPr lvl="2" rtl="0"/>
            <a:r>
              <a:rPr lang="uk-UA" dirty="0" smtClean="0"/>
              <a:t>Третій рівень</a:t>
            </a:r>
          </a:p>
          <a:p>
            <a:pPr lvl="3" rtl="0"/>
            <a:r>
              <a:rPr lang="uk-UA" dirty="0" smtClean="0"/>
              <a:t>Четвертий рівень</a:t>
            </a:r>
          </a:p>
          <a:p>
            <a:pPr lvl="4" rtl="0"/>
            <a:r>
              <a:rPr lang="uk-UA" dirty="0" smtClean="0"/>
              <a:t>П’ятий рівень</a:t>
            </a:r>
            <a:endParaRPr lang="uk-UA" dirty="0"/>
          </a:p>
        </p:txBody>
      </p:sp>
      <p:sp>
        <p:nvSpPr>
          <p:cNvPr id="5" name="Місце для тексту 4"/>
          <p:cNvSpPr>
            <a:spLocks noGrp="1"/>
          </p:cNvSpPr>
          <p:nvPr>
            <p:ph type="body" sz="quarter" idx="3" hasCustomPrompt="1"/>
          </p:nvPr>
        </p:nvSpPr>
        <p:spPr>
          <a:xfrm>
            <a:off x="6166110" y="1600200"/>
            <a:ext cx="4919472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uk-UA" dirty="0" smtClean="0"/>
              <a:t>Зразок тексту</a:t>
            </a:r>
            <a:endParaRPr lang="uk-UA" dirty="0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6166110" y="2424112"/>
            <a:ext cx="4919472" cy="3748088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uk-UA" dirty="0" smtClean="0"/>
              <a:t>Зразок тексту</a:t>
            </a:r>
          </a:p>
          <a:p>
            <a:pPr lvl="1" rtl="0"/>
            <a:r>
              <a:rPr lang="uk-UA" dirty="0" smtClean="0"/>
              <a:t>Другий рівень</a:t>
            </a:r>
          </a:p>
          <a:p>
            <a:pPr lvl="2" rtl="0"/>
            <a:r>
              <a:rPr lang="uk-UA" dirty="0" smtClean="0"/>
              <a:t>Третій рівень</a:t>
            </a:r>
          </a:p>
          <a:p>
            <a:pPr lvl="3" rtl="0"/>
            <a:r>
              <a:rPr lang="uk-UA" dirty="0" smtClean="0"/>
              <a:t>Четвертий рівень</a:t>
            </a:r>
          </a:p>
          <a:p>
            <a:pPr lvl="4" rtl="0"/>
            <a:r>
              <a:rPr lang="uk-UA" dirty="0" smtClean="0"/>
              <a:t>П’ятий рівень</a:t>
            </a:r>
            <a:endParaRPr lang="uk-UA" dirty="0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7CEE42-73A0-4434-BE76-E64BEBC7FD96}" type="datetime1">
              <a:rPr lang="uk-UA" smtClean="0"/>
              <a:t>02.10.2020</a:t>
            </a:fld>
            <a:endParaRPr lang="uk-UA" dirty="0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 smtClean="0"/>
              <a:t>Зразок заголовка</a:t>
            </a:r>
            <a:endParaRPr lang="uk-UA" dirty="0"/>
          </a:p>
        </p:txBody>
      </p:sp>
      <p:sp>
        <p:nvSpPr>
          <p:cNvPr id="3" name="Місце для дати 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94A5B0A-F400-45F5-AE9D-180BE53F8461}" type="datetime1">
              <a:rPr lang="uk-UA" smtClean="0"/>
              <a:t>02.10.2020</a:t>
            </a:fld>
            <a:endParaRPr lang="uk-UA" dirty="0"/>
          </a:p>
        </p:txBody>
      </p:sp>
      <p:sp>
        <p:nvSpPr>
          <p:cNvPr id="4" name="Місце для нижнього колонтитула 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6BD0E74-0038-4E00-AE14-D360BB0AC7FB}" type="datetime1">
              <a:rPr lang="uk-UA" smtClean="0"/>
              <a:t>02.10.2020</a:t>
            </a:fld>
            <a:endParaRPr lang="uk-UA" dirty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uk-UA" smtClean="0"/>
              <a:t>Зразок заголовка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5641848" y="1600199"/>
            <a:ext cx="5445252" cy="4572001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6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uk-UA" dirty="0" smtClean="0"/>
              <a:t>Зразок тексту</a:t>
            </a:r>
          </a:p>
          <a:p>
            <a:pPr lvl="1" rtl="0"/>
            <a:r>
              <a:rPr lang="uk-UA" dirty="0" smtClean="0"/>
              <a:t>Другий рівень</a:t>
            </a:r>
          </a:p>
          <a:p>
            <a:pPr lvl="2" rtl="0"/>
            <a:r>
              <a:rPr lang="uk-UA" dirty="0" smtClean="0"/>
              <a:t>Третій рівень</a:t>
            </a:r>
          </a:p>
          <a:p>
            <a:pPr lvl="3" rtl="0"/>
            <a:r>
              <a:rPr lang="uk-UA" dirty="0" smtClean="0"/>
              <a:t>Четвертий рівень</a:t>
            </a:r>
          </a:p>
          <a:p>
            <a:pPr lvl="4" rtl="0"/>
            <a:r>
              <a:rPr lang="uk-UA" dirty="0" smtClean="0"/>
              <a:t>П’ятий рівень</a:t>
            </a:r>
            <a:endParaRPr lang="uk-UA" dirty="0"/>
          </a:p>
        </p:txBody>
      </p:sp>
      <p:sp>
        <p:nvSpPr>
          <p:cNvPr id="4" name="Місце для тексту 3"/>
          <p:cNvSpPr>
            <a:spLocks noGrp="1"/>
          </p:cNvSpPr>
          <p:nvPr>
            <p:ph type="body" sz="half" idx="2" hasCustomPrompt="1"/>
          </p:nvPr>
        </p:nvSpPr>
        <p:spPr>
          <a:xfrm>
            <a:off x="1104900" y="1600200"/>
            <a:ext cx="4384548" cy="45720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uk-UA" dirty="0" smtClean="0"/>
              <a:t>Зразок тексту</a:t>
            </a:r>
            <a:endParaRPr lang="uk-UA" dirty="0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7C4E0F6-8932-424E-A3DD-D8A52AF63151}" type="datetime1">
              <a:rPr lang="uk-UA" smtClean="0"/>
              <a:t>02.10.2020</a:t>
            </a:fld>
            <a:endParaRPr lang="uk-UA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 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pPr rtl="0"/>
            <a:r>
              <a:rPr lang="uk-UA" dirty="0" smtClean="0"/>
              <a:t>Зразок заголовка</a:t>
            </a:r>
            <a:endParaRPr lang="uk-UA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uk-UA" dirty="0" smtClean="0"/>
              <a:t>Зразок тексту</a:t>
            </a:r>
          </a:p>
          <a:p>
            <a:pPr lvl="1" rtl="0"/>
            <a:r>
              <a:rPr lang="uk-UA" dirty="0" smtClean="0"/>
              <a:t>Другий рівень</a:t>
            </a:r>
          </a:p>
          <a:p>
            <a:pPr lvl="2" rtl="0"/>
            <a:r>
              <a:rPr lang="uk-UA" dirty="0" smtClean="0"/>
              <a:t>Третій рівень</a:t>
            </a:r>
          </a:p>
          <a:p>
            <a:pPr lvl="3" rtl="0"/>
            <a:r>
              <a:rPr lang="uk-UA" dirty="0" smtClean="0"/>
              <a:t>Четвертий рівень</a:t>
            </a:r>
          </a:p>
          <a:p>
            <a:pPr lvl="4" rtl="0"/>
            <a:r>
              <a:rPr lang="uk-UA" dirty="0" smtClean="0"/>
              <a:t>П’ятий рівень</a:t>
            </a:r>
          </a:p>
          <a:p>
            <a:pPr lvl="5" rtl="0"/>
            <a:r>
              <a:rPr lang="uk-UA" dirty="0" smtClean="0"/>
              <a:t>Шостий рівень</a:t>
            </a:r>
          </a:p>
          <a:p>
            <a:pPr lvl="6" rtl="0"/>
            <a:r>
              <a:rPr lang="uk-UA" dirty="0" smtClean="0"/>
              <a:t>Сьомий рівень</a:t>
            </a:r>
          </a:p>
          <a:p>
            <a:pPr lvl="7" rtl="0"/>
            <a:r>
              <a:rPr lang="uk-UA" dirty="0" smtClean="0"/>
              <a:t>Восьмий рівень</a:t>
            </a:r>
          </a:p>
          <a:p>
            <a:pPr lvl="8" rtl="0"/>
            <a:r>
              <a:rPr lang="uk-UA" dirty="0" smtClean="0"/>
              <a:t>Дев’ятий рівень</a:t>
            </a:r>
            <a:endParaRPr lang="uk-UA" dirty="0"/>
          </a:p>
        </p:txBody>
      </p:sp>
      <p:sp>
        <p:nvSpPr>
          <p:cNvPr id="4" name="Місце для дати 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rtl="0"/>
            <a:fld id="{C1A7E4F1-4658-4781-B148-42F363162FC8}" type="datetime1">
              <a:rPr lang="uk-UA" smtClean="0"/>
              <a:t>02.10.2020</a:t>
            </a:fld>
            <a:endParaRPr lang="uk-UA" dirty="0"/>
          </a:p>
        </p:txBody>
      </p:sp>
      <p:sp>
        <p:nvSpPr>
          <p:cNvPr id="5" name="Місце для нижнього колонтитула 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rtl="0"/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0FF54DE5-C571-48E8-A5BC-B369434E2F44}" type="slidenum">
              <a:rPr lang="uk-UA" smtClean="0"/>
              <a:pPr/>
              <a:t>‹№›</a:t>
            </a:fld>
            <a:endParaRPr lang="uk-UA" dirty="0"/>
          </a:p>
        </p:txBody>
      </p:sp>
      <p:grpSp>
        <p:nvGrpSpPr>
          <p:cNvPr id="15" name="Група 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Пряма сполучна лінія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 сполучна лінія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010010" y="2654403"/>
            <a:ext cx="5452419" cy="2219691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ru-RU" b="1" dirty="0"/>
              <a:t>Комунікативна </a:t>
            </a:r>
            <a:r>
              <a:rPr lang="ru-RU" b="1" dirty="0" err="1"/>
              <a:t>поведінка</a:t>
            </a:r>
            <a:r>
              <a:rPr lang="ru-RU" b="1" dirty="0"/>
              <a:t> і </a:t>
            </a:r>
            <a:r>
              <a:rPr lang="ru-RU" b="1" dirty="0" err="1"/>
              <a:t>комунікативні</a:t>
            </a:r>
            <a:r>
              <a:rPr lang="ru-RU" b="1" dirty="0"/>
              <a:t> </a:t>
            </a:r>
            <a:r>
              <a:rPr lang="ru-RU" b="1" dirty="0" err="1"/>
              <a:t>ресурси</a:t>
            </a:r>
            <a:endParaRPr lang="uk-UA" b="1" dirty="0"/>
          </a:p>
        </p:txBody>
      </p:sp>
      <p:pic>
        <p:nvPicPr>
          <p:cNvPr id="4" name="Місце для зображення 3" descr="Відкрита книга на столі, розмиті книжкові полиці на задньому плані" title="Зразок зображення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7209" y="343648"/>
            <a:ext cx="9980682" cy="109696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/>
              <a:t>Типологія</a:t>
            </a:r>
            <a:r>
              <a:rPr lang="ru-RU" b="1" dirty="0"/>
              <a:t> </a:t>
            </a:r>
            <a:r>
              <a:rPr lang="ru-RU" b="1" dirty="0" err="1"/>
              <a:t>комунікативних</a:t>
            </a:r>
            <a:r>
              <a:rPr lang="ru-RU" b="1" dirty="0"/>
              <a:t> </a:t>
            </a:r>
            <a:r>
              <a:rPr lang="ru-RU" b="1" dirty="0" err="1"/>
              <a:t>категорій</a:t>
            </a:r>
            <a:r>
              <a:rPr lang="ru-RU" b="1" dirty="0"/>
              <a:t> та </a:t>
            </a:r>
            <a:r>
              <a:rPr lang="ru-RU" b="1" dirty="0" err="1"/>
              <a:t>паремійні</a:t>
            </a:r>
            <a:r>
              <a:rPr lang="ru-RU" b="1" dirty="0"/>
              <a:t> </a:t>
            </a:r>
            <a:r>
              <a:rPr lang="ru-RU" b="1" dirty="0" err="1"/>
              <a:t>засоби</a:t>
            </a:r>
            <a:r>
              <a:rPr lang="ru-RU" b="1" dirty="0"/>
              <a:t> </a:t>
            </a:r>
            <a:r>
              <a:rPr lang="ru-RU" b="1" dirty="0" err="1"/>
              <a:t>їх</a:t>
            </a:r>
            <a:r>
              <a:rPr lang="ru-RU" b="1" dirty="0"/>
              <a:t> </a:t>
            </a:r>
            <a:r>
              <a:rPr lang="ru-RU" b="1" dirty="0" err="1"/>
              <a:t>вербалізації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graphicFrame>
        <p:nvGraphicFramePr>
          <p:cNvPr id="8" name="Місце для вмісту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3579433"/>
              </p:ext>
            </p:extLst>
          </p:nvPr>
        </p:nvGraphicFramePr>
        <p:xfrm>
          <a:off x="600213" y="1440610"/>
          <a:ext cx="10990055" cy="53408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64501"/>
                <a:gridCol w="3275764"/>
                <a:gridCol w="2628608"/>
                <a:gridCol w="3121182"/>
              </a:tblGrid>
              <a:tr h="534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500" b="1" dirty="0">
                          <a:effectLst/>
                        </a:rPr>
                        <a:t>Комунікативна категорія</a:t>
                      </a:r>
                      <a:endParaRPr lang="uk-UA" sz="15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60" marR="1806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500" b="1" dirty="0">
                          <a:effectLst/>
                        </a:rPr>
                        <a:t>Приклади </a:t>
                      </a:r>
                      <a:r>
                        <a:rPr lang="uk-UA" sz="1500" b="1" dirty="0" err="1">
                          <a:effectLst/>
                        </a:rPr>
                        <a:t>паремій-вербалізаторів</a:t>
                      </a:r>
                      <a:r>
                        <a:rPr lang="uk-UA" sz="1500" b="1" dirty="0">
                          <a:effectLst/>
                        </a:rPr>
                        <a:t> КК у </a:t>
                      </a:r>
                      <a:r>
                        <a:rPr lang="uk-UA" sz="1500" b="1" dirty="0" err="1">
                          <a:effectLst/>
                        </a:rPr>
                        <a:t>лінгвокультурах</a:t>
                      </a:r>
                      <a:endParaRPr lang="uk-UA" sz="15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60" marR="1806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67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  <a:endParaRPr lang="uk-UA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60" marR="180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500" b="1" dirty="0">
                          <a:effectLst/>
                        </a:rPr>
                        <a:t>українській</a:t>
                      </a:r>
                      <a:endParaRPr lang="uk-UA" sz="15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60" marR="180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500" b="1" dirty="0">
                          <a:effectLst/>
                        </a:rPr>
                        <a:t>російській</a:t>
                      </a:r>
                      <a:endParaRPr lang="uk-UA" sz="15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60" marR="180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500" b="1" dirty="0">
                          <a:effectLst/>
                        </a:rPr>
                        <a:t>англомовній</a:t>
                      </a:r>
                      <a:endParaRPr lang="uk-UA" sz="15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60" marR="18060" marT="0" marB="0"/>
                </a:tc>
              </a:tr>
              <a:tr h="267044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500" b="1" dirty="0">
                          <a:effectLst/>
                        </a:rPr>
                        <a:t>1. Говоріння</a:t>
                      </a:r>
                      <a:endParaRPr lang="uk-UA" sz="15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60" marR="1806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8693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500" b="1" dirty="0">
                          <a:effectLst/>
                        </a:rPr>
                        <a:t>Кількість, якість, </a:t>
                      </a:r>
                      <a:r>
                        <a:rPr lang="uk-UA" sz="1500" b="1" dirty="0" err="1">
                          <a:effectLst/>
                        </a:rPr>
                        <a:t>релевантність</a:t>
                      </a:r>
                      <a:r>
                        <a:rPr lang="uk-UA" sz="1500" b="1" dirty="0">
                          <a:effectLst/>
                        </a:rPr>
                        <a:t> та манера</a:t>
                      </a:r>
                      <a:endParaRPr lang="uk-UA" sz="15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60" marR="180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500" dirty="0">
                          <a:effectLst/>
                        </a:rPr>
                        <a:t>Краще недоговорити, ніж переговорити; Наговорив сім мішків гречаної вовни </a:t>
                      </a:r>
                      <a:r>
                        <a:rPr lang="ru-RU" sz="1500" dirty="0">
                          <a:effectLst/>
                        </a:rPr>
                        <a:t>— </a:t>
                      </a:r>
                      <a:r>
                        <a:rPr lang="uk-UA" sz="1500" dirty="0">
                          <a:effectLst/>
                        </a:rPr>
                        <a:t>та всі неповні; Казав </a:t>
                      </a:r>
                      <a:r>
                        <a:rPr lang="ru-RU" sz="1500" dirty="0">
                          <a:effectLst/>
                        </a:rPr>
                        <a:t>— </a:t>
                      </a:r>
                      <a:r>
                        <a:rPr lang="uk-UA" sz="1500" dirty="0">
                          <a:effectLst/>
                        </a:rPr>
                        <a:t>та не зав'язав; На городі бузина, а в Києві дядько</a:t>
                      </a:r>
                      <a:endParaRPr lang="uk-UA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60" marR="180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effectLst/>
                        </a:rPr>
                        <a:t>Многословием масла не выжмешь; Во многословии не без пустословия; Коротко да ясно, от того и прекрасно; Хороша веревка длинная, а речь короткая</a:t>
                      </a:r>
                      <a:endParaRPr lang="uk-UA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60" marR="180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 dirty="0">
                          <a:effectLst/>
                        </a:rPr>
                        <a:t>Hear much, speak little. He that talks much errs much. Many speak much who cannot speak well. Put first things first</a:t>
                      </a:r>
                      <a:endParaRPr lang="uk-UA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60" marR="18060" marT="0" marB="0"/>
                </a:tc>
              </a:tr>
              <a:tr h="8011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500" b="1" dirty="0">
                          <a:effectLst/>
                        </a:rPr>
                        <a:t>Планування</a:t>
                      </a:r>
                      <a:endParaRPr lang="uk-UA" sz="15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60" marR="180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500">
                          <a:effectLst/>
                        </a:rPr>
                        <a:t>Що маєш казати </a:t>
                      </a:r>
                      <a:r>
                        <a:rPr lang="ru-RU" sz="1500">
                          <a:effectLst/>
                        </a:rPr>
                        <a:t>— </a:t>
                      </a:r>
                      <a:r>
                        <a:rPr lang="uk-UA" sz="1500">
                          <a:effectLst/>
                        </a:rPr>
                        <a:t>наперед обміркуй</a:t>
                      </a:r>
                      <a:endParaRPr lang="uk-UA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60" marR="180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effectLst/>
                        </a:rPr>
                        <a:t>Думай дважды — говори один раз; Сперва подумай, потом говори</a:t>
                      </a:r>
                      <a:endParaRPr lang="uk-UA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60" marR="180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 dirty="0">
                          <a:effectLst/>
                        </a:rPr>
                        <a:t>First think, then speak. Think twice before you speak. Think today and speak tomorrow</a:t>
                      </a:r>
                      <a:endParaRPr lang="uk-UA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60" marR="18060" marT="0" marB="0"/>
                </a:tc>
              </a:tr>
              <a:tr h="16022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500" b="1" dirty="0" err="1">
                          <a:effectLst/>
                        </a:rPr>
                        <a:t>Ініціативніст</a:t>
                      </a:r>
                      <a:r>
                        <a:rPr lang="ru-RU" sz="1500" b="1" dirty="0" smtClean="0">
                          <a:effectLst/>
                        </a:rPr>
                        <a:t>ь,</a:t>
                      </a:r>
                      <a:r>
                        <a:rPr lang="uk-UA" sz="1500" b="1" baseline="0" dirty="0" smtClean="0">
                          <a:effectLst/>
                        </a:rPr>
                        <a:t> р</a:t>
                      </a:r>
                      <a:r>
                        <a:rPr lang="uk-UA" sz="1500" b="1" dirty="0" smtClean="0">
                          <a:effectLst/>
                        </a:rPr>
                        <a:t>еактивність</a:t>
                      </a:r>
                      <a:r>
                        <a:rPr lang="uk-UA" sz="1500" b="1" baseline="0" dirty="0" smtClean="0">
                          <a:effectLst/>
                        </a:rPr>
                        <a:t> т</a:t>
                      </a:r>
                      <a:r>
                        <a:rPr lang="uk-UA" sz="1500" b="1" dirty="0" smtClean="0">
                          <a:effectLst/>
                        </a:rPr>
                        <a:t>а</a:t>
                      </a:r>
                      <a:r>
                        <a:rPr lang="uk-UA" sz="1500" b="1" baseline="0" dirty="0" smtClean="0">
                          <a:effectLst/>
                        </a:rPr>
                        <a:t> </a:t>
                      </a:r>
                      <a:r>
                        <a:rPr lang="uk-UA" sz="1500" b="1" dirty="0" err="1" smtClean="0">
                          <a:effectLst/>
                        </a:rPr>
                        <a:t>квеситивність</a:t>
                      </a:r>
                      <a:endParaRPr lang="uk-UA" sz="15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60" marR="180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500" dirty="0">
                          <a:effectLst/>
                        </a:rPr>
                        <a:t>Язик до Києва доведе; Хто питає, той не блудить; Хто питає, той багато знає; Питай та свій розум май; Щоб запитати, не треба грошей мати</a:t>
                      </a:r>
                      <a:endParaRPr lang="uk-UA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60" marR="180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effectLst/>
                        </a:rPr>
                        <a:t>Язык </a:t>
                      </a:r>
                      <a:r>
                        <a:rPr lang="uk-UA" sz="1500" dirty="0">
                          <a:effectLst/>
                        </a:rPr>
                        <a:t>до Києва </a:t>
                      </a:r>
                      <a:r>
                        <a:rPr lang="ru-RU" sz="1500" dirty="0">
                          <a:effectLst/>
                        </a:rPr>
                        <a:t>доведет; </a:t>
                      </a:r>
                      <a:r>
                        <a:rPr lang="uk-UA" sz="1500" dirty="0">
                          <a:effectLst/>
                        </a:rPr>
                        <a:t>Не </a:t>
                      </a:r>
                      <a:r>
                        <a:rPr lang="ru-RU" sz="1500" dirty="0">
                          <a:effectLst/>
                        </a:rPr>
                        <a:t>спрашивают, </a:t>
                      </a:r>
                      <a:r>
                        <a:rPr lang="uk-UA" sz="1500" dirty="0">
                          <a:effectLst/>
                        </a:rPr>
                        <a:t>так не </a:t>
                      </a:r>
                      <a:r>
                        <a:rPr lang="ru-RU" sz="1500" dirty="0" err="1">
                          <a:effectLst/>
                        </a:rPr>
                        <a:t>сплясывай</a:t>
                      </a:r>
                      <a:endParaRPr lang="uk-UA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60" marR="180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 dirty="0">
                          <a:effectLst/>
                        </a:rPr>
                        <a:t>Speak when you are spoken to. Never answer the question until it is asked. Ask no questions and hear no lies. Silly question, silly answer. </a:t>
                      </a:r>
                      <a:r>
                        <a:rPr lang="en-US" sz="1500" dirty="0" err="1">
                          <a:effectLst/>
                        </a:rPr>
                        <a:t>'Tis</a:t>
                      </a:r>
                      <a:r>
                        <a:rPr lang="en-US" sz="1500" dirty="0">
                          <a:effectLst/>
                        </a:rPr>
                        <a:t> not every question that deserves an answer</a:t>
                      </a:r>
                      <a:endParaRPr lang="uk-UA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60" marR="1806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666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Місце для вмісту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211450038"/>
              </p:ext>
            </p:extLst>
          </p:nvPr>
        </p:nvGraphicFramePr>
        <p:xfrm>
          <a:off x="1121434" y="172619"/>
          <a:ext cx="10472468" cy="62418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4262"/>
                <a:gridCol w="3013031"/>
                <a:gridCol w="2537525"/>
                <a:gridCol w="3017650"/>
              </a:tblGrid>
              <a:tr h="129244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500" b="1" dirty="0">
                          <a:effectLst/>
                        </a:rPr>
                        <a:t>2. Комунікативна етика</a:t>
                      </a:r>
                      <a:endParaRPr lang="uk-UA" sz="15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09" marR="15609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1631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effectLst/>
                        </a:rPr>
                        <a:t> </a:t>
                      </a:r>
                      <a:endParaRPr lang="uk-UA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09" marR="15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500" dirty="0">
                          <a:effectLst/>
                        </a:rPr>
                        <a:t>Краще мовчати, ніж брехати; Не розголошуй людських хиб, бо ще твій чортик не </a:t>
                      </a:r>
                      <a:r>
                        <a:rPr lang="uk-UA" sz="1500" dirty="0" err="1">
                          <a:effectLst/>
                        </a:rPr>
                        <a:t>згиб</a:t>
                      </a:r>
                      <a:r>
                        <a:rPr lang="uk-UA" sz="1500" dirty="0">
                          <a:effectLst/>
                        </a:rPr>
                        <a:t>; Не хвали в очі, не лай поза очі</a:t>
                      </a:r>
                      <a:endParaRPr lang="uk-UA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09" marR="15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effectLst/>
                        </a:rPr>
                        <a:t>За правое дело — говори смело; Не все мели, что знаешь; Не хвали в очи, не хули за глаза; Не бранись: не чисто во рту будет; Брань не запас, а без нее ни на час</a:t>
                      </a:r>
                      <a:endParaRPr lang="uk-UA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09" marR="15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 dirty="0">
                          <a:effectLst/>
                        </a:rPr>
                        <a:t>Let us sit bent but talk straight. Tell the truth and shame the devil. Of your enemies say nothing. Slander not the dead. Never tell tales out of school</a:t>
                      </a:r>
                      <a:endParaRPr lang="uk-UA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09" marR="15609" marT="0" marB="0"/>
                </a:tc>
              </a:tr>
              <a:tr h="346691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500" b="1" dirty="0">
                          <a:effectLst/>
                        </a:rPr>
                        <a:t>3. Комунікативна </a:t>
                      </a:r>
                      <a:r>
                        <a:rPr lang="uk-UA" sz="1500" b="1" dirty="0" err="1">
                          <a:effectLst/>
                        </a:rPr>
                        <a:t>оцінність</a:t>
                      </a:r>
                      <a:endParaRPr lang="uk-UA" sz="15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09" marR="15609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646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500" b="1" dirty="0">
                          <a:effectLst/>
                        </a:rPr>
                        <a:t>Говоріння </a:t>
                      </a:r>
                      <a:r>
                        <a:rPr lang="uk-UA" sz="1500" b="1" dirty="0" smtClean="0">
                          <a:effectLst/>
                        </a:rPr>
                        <a:t>—практична</a:t>
                      </a:r>
                      <a:r>
                        <a:rPr lang="uk-UA" sz="1500" b="1" baseline="0" dirty="0" smtClean="0">
                          <a:effectLst/>
                        </a:rPr>
                        <a:t> д</a:t>
                      </a:r>
                      <a:r>
                        <a:rPr lang="uk-UA" sz="1500" b="1" dirty="0" smtClean="0">
                          <a:effectLst/>
                        </a:rPr>
                        <a:t>іяльність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uk-UA" sz="15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09" marR="15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500">
                          <a:effectLst/>
                        </a:rPr>
                        <a:t>Найменше діло — балакать; Більше діла — менше слів; Слова —полова,а праця — диво</a:t>
                      </a:r>
                      <a:endParaRPr lang="uk-UA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09" marR="15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effectLst/>
                        </a:rPr>
                        <a:t>Меньше говори — да больше делай; Больше дела — меньше слов</a:t>
                      </a:r>
                      <a:endParaRPr lang="uk-UA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09" marR="15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Doing is better than saying. Deeds, not words. Words are but wind: Good words without deeds are rushes and reeds</a:t>
                      </a:r>
                      <a:endParaRPr lang="uk-UA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09" marR="15609" marT="0" marB="0"/>
                </a:tc>
              </a:tr>
              <a:tr h="5169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500" b="1">
                          <a:effectLst/>
                        </a:rPr>
                        <a:t>Говоріння — слухання</a:t>
                      </a:r>
                      <a:endParaRPr lang="uk-UA" sz="15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09" marR="15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500">
                          <a:effectLst/>
                        </a:rPr>
                        <a:t>Слухай тисячу разів, а говори один раз</a:t>
                      </a:r>
                      <a:endParaRPr lang="uk-UA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09" marR="15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effectLst/>
                        </a:rPr>
                        <a:t>Прожуй, прежде чем проглотить, прослушай, прежде чем говорить</a:t>
                      </a:r>
                      <a:endParaRPr lang="uk-UA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09" marR="15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Be swift to hear, slow to speak</a:t>
                      </a:r>
                      <a:endParaRPr lang="uk-UA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09" marR="15609" marT="0" marB="0"/>
                </a:tc>
              </a:tr>
              <a:tr h="11631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500" b="1" dirty="0">
                          <a:effectLst/>
                        </a:rPr>
                        <a:t>Говоріння </a:t>
                      </a:r>
                      <a:r>
                        <a:rPr lang="ru-RU" sz="1500" b="1" dirty="0">
                          <a:effectLst/>
                        </a:rPr>
                        <a:t>— </a:t>
                      </a:r>
                      <a:r>
                        <a:rPr lang="uk-UA" sz="1500" b="1" dirty="0" smtClean="0">
                          <a:effectLst/>
                        </a:rPr>
                        <a:t>мовчання</a:t>
                      </a:r>
                      <a:endParaRPr lang="uk-UA" sz="15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09" marR="15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500">
                          <a:effectLst/>
                        </a:rPr>
                        <a:t>Св. Августин: «Я сотні разів шкодував про те, що сказав, і жодного разу, —   що змовчав»,    Хто мовчить — той двох навчить; Лихо говірливому, недобре й мовчазливому; Мовчання — знак згоди</a:t>
                      </a:r>
                      <a:endParaRPr lang="uk-UA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09" marR="15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effectLst/>
                        </a:rPr>
                        <a:t>В добрый час молвить, а в худой</a:t>
                      </a:r>
                      <a:endParaRPr lang="uk-UA" sz="15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effectLst/>
                        </a:rPr>
                        <a:t>промолчать; Молчание — знак согласия</a:t>
                      </a:r>
                      <a:endParaRPr lang="uk-UA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09" marR="15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 dirty="0">
                          <a:effectLst/>
                        </a:rPr>
                        <a:t>Speech is silver, silence is gold. No wisdom like silence. Silence gives consent</a:t>
                      </a:r>
                      <a:endParaRPr lang="uk-UA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09" marR="1560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5685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Місце для вмісту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18850139"/>
              </p:ext>
            </p:extLst>
          </p:nvPr>
        </p:nvGraphicFramePr>
        <p:xfrm>
          <a:off x="759124" y="370936"/>
          <a:ext cx="10748513" cy="33988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5319"/>
                <a:gridCol w="3093817"/>
                <a:gridCol w="2605560"/>
                <a:gridCol w="3093817"/>
              </a:tblGrid>
              <a:tr h="264857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4. </a:t>
                      </a:r>
                      <a:r>
                        <a:rPr lang="uk-UA" sz="1600" b="1" dirty="0">
                          <a:effectLst/>
                        </a:rPr>
                        <a:t>Комунікативна відповідальність</a:t>
                      </a:r>
                      <a:endParaRPr lang="uk-UA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33" marR="210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9056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33" marR="210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600">
                          <a:effectLst/>
                        </a:rPr>
                        <a:t>Біблія: Нехай відповідь буде так або ні!                      Дав слово </a:t>
                      </a:r>
                      <a:r>
                        <a:rPr lang="ru-RU" sz="1600">
                          <a:effectLst/>
                        </a:rPr>
                        <a:t>— </a:t>
                      </a:r>
                      <a:r>
                        <a:rPr lang="uk-UA" sz="1600">
                          <a:effectLst/>
                        </a:rPr>
                        <a:t>виконай його; Будь господарем свого слова; Не кидай словами, як пес хвостом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33" marR="210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Не кидай слов на ветер; Держи язык на привязи; Сказано — сделано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33" marR="210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Practice what you preach. Walk the walk, and talk the talk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33" marR="21033" marT="0" marB="0"/>
                </a:tc>
              </a:tr>
              <a:tr h="310804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5. </a:t>
                      </a:r>
                      <a:r>
                        <a:rPr lang="uk-UA" sz="1600" b="1" dirty="0">
                          <a:effectLst/>
                        </a:rPr>
                        <a:t>Комунікативна емоційність</a:t>
                      </a:r>
                      <a:endParaRPr lang="uk-UA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33" marR="21033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9174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33" marR="210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600">
                          <a:effectLst/>
                        </a:rPr>
                        <a:t>Язик без кісток </a:t>
                      </a:r>
                      <a:r>
                        <a:rPr lang="ru-RU" sz="1600">
                          <a:effectLst/>
                        </a:rPr>
                        <a:t>— </a:t>
                      </a:r>
                      <a:r>
                        <a:rPr lang="uk-UA" sz="1600">
                          <a:effectLst/>
                        </a:rPr>
                        <a:t>що хоче лопоче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33" marR="210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Носи платье — не сметывай, терпи горе — не сказывай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33" marR="210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Master your passions or your passions will master you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33" marR="21033" marT="0" marB="0"/>
                </a:tc>
              </a:tr>
            </a:tbl>
          </a:graphicData>
        </a:graphic>
      </p:graphicFrame>
      <p:sp>
        <p:nvSpPr>
          <p:cNvPr id="12" name="Прямокутник 11"/>
          <p:cNvSpPr/>
          <p:nvPr/>
        </p:nvSpPr>
        <p:spPr>
          <a:xfrm>
            <a:off x="759124" y="4251782"/>
            <a:ext cx="10886535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uk-UA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сі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досліджувані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лінгвокультури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цінують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небагатослів'я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кількісну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ознаку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говоріння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Російська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лінгвокультура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пов'язує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багатослів'я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пустослів'ям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англійських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лінгвокультурах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свідчить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невміння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спілкуватися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невисокі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інтелектуальні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здібності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мовця</a:t>
            </a:r>
            <a:r>
              <a:rPr lang="ru-RU" sz="20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базові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так і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фонові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лінгвокультури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програмують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носіїв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планувати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своє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англійському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емпіричному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матеріалі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більша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паремій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концептуалізують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цю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ознаку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0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373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5901" y="343619"/>
            <a:ext cx="9980682" cy="109696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/>
              <a:t>Вербалізація</a:t>
            </a:r>
            <a:r>
              <a:rPr lang="ru-RU" b="1" dirty="0"/>
              <a:t> таких </a:t>
            </a:r>
            <a:r>
              <a:rPr lang="ru-RU" b="1" dirty="0" err="1"/>
              <a:t>ознак</a:t>
            </a:r>
            <a:r>
              <a:rPr lang="ru-RU" b="1" dirty="0"/>
              <a:t> </a:t>
            </a:r>
            <a:r>
              <a:rPr lang="ru-RU" b="1" dirty="0" err="1"/>
              <a:t>говоріння</a:t>
            </a:r>
            <a:r>
              <a:rPr lang="ru-RU" b="1" dirty="0"/>
              <a:t>, як </a:t>
            </a:r>
            <a:r>
              <a:rPr lang="ru-RU" b="1" dirty="0" err="1"/>
              <a:t>ініціативність</a:t>
            </a:r>
            <a:r>
              <a:rPr lang="ru-RU" b="1" dirty="0"/>
              <a:t>, </a:t>
            </a:r>
            <a:r>
              <a:rPr lang="ru-RU" b="1" dirty="0" err="1"/>
              <a:t>реактивність</a:t>
            </a:r>
            <a:r>
              <a:rPr lang="ru-RU" b="1" dirty="0"/>
              <a:t> та </a:t>
            </a:r>
            <a:r>
              <a:rPr lang="ru-RU" b="1" dirty="0" err="1"/>
              <a:t>квеситивність</a:t>
            </a:r>
            <a:r>
              <a:rPr lang="ru-RU" b="1" dirty="0"/>
              <a:t>, </a:t>
            </a:r>
            <a:r>
              <a:rPr lang="ru-RU" b="1" dirty="0" err="1"/>
              <a:t>виявляє</a:t>
            </a:r>
            <a:r>
              <a:rPr lang="ru-RU" b="1" dirty="0"/>
              <a:t> </a:t>
            </a:r>
            <a:r>
              <a:rPr lang="ru-RU" b="1" dirty="0" err="1"/>
              <a:t>деякі</a:t>
            </a:r>
            <a:r>
              <a:rPr lang="ru-RU" b="1" dirty="0"/>
              <a:t> </a:t>
            </a:r>
            <a:r>
              <a:rPr lang="ru-RU" b="1" dirty="0" err="1"/>
              <a:t>відмінності</a:t>
            </a:r>
            <a:r>
              <a:rPr lang="ru-RU" b="1" dirty="0"/>
              <a:t>: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1294681" y="1656362"/>
            <a:ext cx="9903123" cy="4658174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 в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українській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лінгвокультурі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ініціативність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заперечується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експліцитно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вербалізується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квеситивність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стверджується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допитлива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б) у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російській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лінгвокультурі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прислів'я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спрашивают, так не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сплясывай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виражає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застереження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ініціативного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прислів'я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Язык до Киева доведет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варіанти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Язык до кабака доведет, Язык до добра не доведет;</a:t>
            </a:r>
            <a:endParaRPr lang="uk-UA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традиційні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англійські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паремії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вербалізують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говоріння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експліцитно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характеризують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ініціативне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реактивне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яке повинно бути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насамперед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адекватним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надмірної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квеситивності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доцільно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уникати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небажаним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наслідкам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брехні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запитання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12422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вмісту 7"/>
          <p:cNvSpPr>
            <a:spLocks noGrp="1"/>
          </p:cNvSpPr>
          <p:nvPr>
            <p:ph idx="1"/>
          </p:nvPr>
        </p:nvSpPr>
        <p:spPr>
          <a:xfrm>
            <a:off x="1104899" y="319177"/>
            <a:ext cx="10428617" cy="629728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Категорія </a:t>
            </a:r>
            <a:r>
              <a:rPr lang="uk-UA" b="1" dirty="0" smtClean="0">
                <a:solidFill>
                  <a:srgbClr val="00B0F0"/>
                </a:solidFill>
              </a:rPr>
              <a:t>«КОМУНІКАТИВНА ЕТИКА»</a:t>
            </a:r>
            <a:r>
              <a:rPr lang="uk-UA" dirty="0" smtClean="0">
                <a:solidFill>
                  <a:srgbClr val="00B0F0"/>
                </a:solidFill>
              </a:rPr>
              <a:t> </a:t>
            </a:r>
            <a:r>
              <a:rPr lang="uk-UA" dirty="0" err="1" smtClean="0"/>
              <a:t>концептуалізується</a:t>
            </a:r>
            <a:r>
              <a:rPr lang="uk-UA" dirty="0" smtClean="0"/>
              <a:t> </a:t>
            </a:r>
            <a:r>
              <a:rPr lang="uk-UA" dirty="0"/>
              <a:t>у всіх досліджуваних </a:t>
            </a:r>
            <a:r>
              <a:rPr lang="uk-UA" dirty="0" err="1"/>
              <a:t>лінгвокультурах</a:t>
            </a:r>
            <a:r>
              <a:rPr lang="uk-UA" dirty="0"/>
              <a:t>, однак англомовні паремії вирізняються широтою тематики етичних комунікативних приписів; більшість таких </a:t>
            </a:r>
            <a:r>
              <a:rPr lang="uk-UA" dirty="0" err="1"/>
              <a:t>паремій</a:t>
            </a:r>
            <a:r>
              <a:rPr lang="uk-UA" dirty="0"/>
              <a:t> є мовленнєвими актами-директивами з </a:t>
            </a:r>
            <a:r>
              <a:rPr lang="uk-UA" dirty="0" err="1"/>
              <a:t>деонтичною</a:t>
            </a:r>
            <a:r>
              <a:rPr lang="uk-UA" dirty="0"/>
              <a:t> модальністю </a:t>
            </a:r>
            <a:r>
              <a:rPr lang="uk-UA" i="1" dirty="0"/>
              <a:t>(Так повинно бути). </a:t>
            </a:r>
            <a:endParaRPr lang="uk-UA" i="1" dirty="0" smtClean="0"/>
          </a:p>
          <a:p>
            <a:r>
              <a:rPr lang="uk-UA" b="1" dirty="0" smtClean="0"/>
              <a:t>Англомовні </a:t>
            </a:r>
            <a:r>
              <a:rPr lang="uk-UA" b="1" dirty="0" err="1"/>
              <a:t>лінгвокультури</a:t>
            </a:r>
            <a:r>
              <a:rPr lang="uk-UA" b="1" dirty="0"/>
              <a:t> </a:t>
            </a:r>
            <a:r>
              <a:rPr lang="uk-UA" dirty="0"/>
              <a:t>«програмують» своїх мовців чесно висловлювати свої комунікативні інтенції, не говорити погано про певні категорії людей, насамперед про ворогів та мертвих, не розголошувати службових таємниць. </a:t>
            </a:r>
            <a:endParaRPr lang="uk-UA" dirty="0" smtClean="0"/>
          </a:p>
          <a:p>
            <a:r>
              <a:rPr lang="uk-UA" b="1" dirty="0" smtClean="0"/>
              <a:t>Українська </a:t>
            </a:r>
            <a:r>
              <a:rPr lang="uk-UA" b="1" dirty="0"/>
              <a:t>комунікативна етика </a:t>
            </a:r>
            <a:r>
              <a:rPr lang="uk-UA" dirty="0"/>
              <a:t>застерігає мовців від брехні, відкритих лестощів та </a:t>
            </a:r>
            <a:r>
              <a:rPr lang="uk-UA" dirty="0" err="1"/>
              <a:t>пліткування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b="1" dirty="0" smtClean="0"/>
              <a:t>Російські </a:t>
            </a:r>
            <a:r>
              <a:rPr lang="uk-UA" b="1" dirty="0"/>
              <a:t>комунікативні етичні </a:t>
            </a:r>
            <a:r>
              <a:rPr lang="uk-UA" b="1" dirty="0" smtClean="0"/>
              <a:t>приписи</a:t>
            </a:r>
            <a:r>
              <a:rPr lang="uk-UA" dirty="0"/>
              <a:t> </a:t>
            </a:r>
            <a:r>
              <a:rPr lang="uk-UA" dirty="0" smtClean="0"/>
              <a:t>наголошують </a:t>
            </a:r>
            <a:r>
              <a:rPr lang="uk-UA" dirty="0"/>
              <a:t>на обстоюванні правди вербальними засобами, «фільтруванні» мовцем того, про що говориться. Ендемічними в російській </a:t>
            </a:r>
            <a:r>
              <a:rPr lang="uk-UA" dirty="0" err="1"/>
              <a:t>лінгвокультурі</a:t>
            </a:r>
            <a:r>
              <a:rPr lang="uk-UA" dirty="0"/>
              <a:t> є приписи стосовно комунікативного жанру лайки: з одного боку, велика кількість </a:t>
            </a:r>
            <a:r>
              <a:rPr lang="uk-UA" dirty="0" err="1"/>
              <a:t>паремій</a:t>
            </a:r>
            <a:r>
              <a:rPr lang="uk-UA" dirty="0"/>
              <a:t> </a:t>
            </a:r>
            <a:r>
              <a:rPr lang="uk-UA" dirty="0" err="1"/>
              <a:t>концептуалізує</a:t>
            </a:r>
            <a:r>
              <a:rPr lang="uk-UA" dirty="0"/>
              <a:t> лайку як ознаку повсякденного спілкування: </a:t>
            </a:r>
            <a:r>
              <a:rPr lang="ru-RU" i="1" dirty="0"/>
              <a:t>Как ни </a:t>
            </a:r>
            <a:r>
              <a:rPr lang="uk-UA" i="1" dirty="0"/>
              <a:t>колотись, а без </a:t>
            </a:r>
            <a:r>
              <a:rPr lang="ru-RU" i="1" dirty="0"/>
              <a:t>брани </a:t>
            </a:r>
            <a:r>
              <a:rPr lang="uk-UA" i="1" dirty="0"/>
              <a:t>не </a:t>
            </a:r>
            <a:r>
              <a:rPr lang="ru-RU" i="1" dirty="0"/>
              <a:t>житье; </a:t>
            </a:r>
            <a:r>
              <a:rPr lang="uk-UA" i="1" dirty="0"/>
              <a:t>Не </a:t>
            </a:r>
            <a:r>
              <a:rPr lang="ru-RU" i="1" dirty="0"/>
              <a:t>обругавшись, и </a:t>
            </a:r>
            <a:r>
              <a:rPr lang="uk-UA" i="1" dirty="0"/>
              <a:t>замка в </a:t>
            </a:r>
            <a:r>
              <a:rPr lang="ru-RU" i="1" dirty="0"/>
              <a:t>клети </a:t>
            </a:r>
            <a:r>
              <a:rPr lang="uk-UA" i="1" dirty="0"/>
              <a:t>не </a:t>
            </a:r>
            <a:r>
              <a:rPr lang="ru-RU" i="1" dirty="0"/>
              <a:t>отопрешь; </a:t>
            </a:r>
            <a:r>
              <a:rPr lang="uk-UA" i="1" dirty="0"/>
              <a:t>Брань на </a:t>
            </a:r>
            <a:r>
              <a:rPr lang="ru-RU" i="1" dirty="0"/>
              <a:t>вороту </a:t>
            </a:r>
            <a:r>
              <a:rPr lang="uk-UA" i="1" dirty="0"/>
              <a:t>не </a:t>
            </a:r>
            <a:r>
              <a:rPr lang="ru-RU" i="1" dirty="0"/>
              <a:t>виснет; </a:t>
            </a:r>
            <a:r>
              <a:rPr lang="uk-UA" dirty="0"/>
              <a:t>з іншого </a:t>
            </a:r>
            <a:r>
              <a:rPr lang="ru-RU" dirty="0"/>
              <a:t>— </a:t>
            </a:r>
            <a:r>
              <a:rPr lang="uk-UA" dirty="0" err="1"/>
              <a:t>пареміологічні</a:t>
            </a:r>
            <a:r>
              <a:rPr lang="uk-UA" dirty="0"/>
              <a:t> одиниці акцентують на її гріховності, недоцільності: </a:t>
            </a:r>
            <a:r>
              <a:rPr lang="uk-UA" i="1" dirty="0"/>
              <a:t>Спорить </a:t>
            </a:r>
            <a:r>
              <a:rPr lang="ru-RU" i="1" dirty="0"/>
              <a:t>спорь, а браниться — грех; </a:t>
            </a:r>
            <a:r>
              <a:rPr lang="uk-UA" i="1" dirty="0"/>
              <a:t>Горлом не </a:t>
            </a:r>
            <a:r>
              <a:rPr lang="ru-RU" i="1" dirty="0"/>
              <a:t>возьмешь, бранью </a:t>
            </a:r>
            <a:r>
              <a:rPr lang="uk-UA" i="1" dirty="0"/>
              <a:t>не </a:t>
            </a:r>
            <a:r>
              <a:rPr lang="ru-RU" i="1" dirty="0"/>
              <a:t>выпросишь; </a:t>
            </a:r>
            <a:r>
              <a:rPr lang="uk-UA" i="1" dirty="0"/>
              <a:t>В </a:t>
            </a:r>
            <a:r>
              <a:rPr lang="ru-RU" i="1" dirty="0"/>
              <a:t>ссорах да во вздорах пути не бывает.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6602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86597" y="1406106"/>
            <a:ext cx="10998678" cy="528799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uk-UA" sz="2400" b="1" dirty="0" smtClean="0">
                <a:solidFill>
                  <a:srgbClr val="00B0F0"/>
                </a:solidFill>
              </a:rPr>
              <a:t>КОМУНІКАТИВНА ОЦІННІСТЬ</a:t>
            </a:r>
            <a:r>
              <a:rPr lang="uk-UA" sz="2400" dirty="0" smtClean="0">
                <a:solidFill>
                  <a:srgbClr val="00B0F0"/>
                </a:solidFill>
              </a:rPr>
              <a:t> </a:t>
            </a:r>
            <a:r>
              <a:rPr lang="uk-UA" sz="2400" dirty="0" smtClean="0"/>
              <a:t>охоплює</a:t>
            </a:r>
            <a:r>
              <a:rPr lang="uk-UA" sz="2400" b="1" dirty="0" smtClean="0"/>
              <a:t> </a:t>
            </a:r>
            <a:r>
              <a:rPr lang="uk-UA" sz="2400" dirty="0"/>
              <a:t>експліцитні та імпліцитні оцінки говоріння, насамперед у зіставленні з практичною діяльністю мовців. Як базові, так і фонові </a:t>
            </a:r>
            <a:r>
              <a:rPr lang="uk-UA" sz="2400" dirty="0" err="1"/>
              <a:t>лінгвокультури</a:t>
            </a:r>
            <a:r>
              <a:rPr lang="uk-UA" sz="2400" dirty="0"/>
              <a:t> виявляють більш позитивну оцінку практичної діяльності порівняно з говорінням. </a:t>
            </a:r>
            <a:r>
              <a:rPr lang="uk-UA" sz="2400" dirty="0" smtClean="0"/>
              <a:t>В </a:t>
            </a:r>
            <a:r>
              <a:rPr lang="uk-UA" sz="2400" dirty="0"/>
              <a:t>українських і англійських </a:t>
            </a:r>
            <a:r>
              <a:rPr lang="uk-UA" sz="2400" dirty="0" err="1"/>
              <a:t>пареміях</a:t>
            </a:r>
            <a:r>
              <a:rPr lang="uk-UA" sz="2400" dirty="0"/>
              <a:t> наявні виразні </a:t>
            </a:r>
            <a:r>
              <a:rPr lang="uk-UA" sz="2400" dirty="0" err="1"/>
              <a:t>емоційно</a:t>
            </a:r>
            <a:r>
              <a:rPr lang="uk-UA" sz="2400" dirty="0"/>
              <a:t>-експресивні оцінки «пустослівного» говоріння. </a:t>
            </a:r>
          </a:p>
          <a:p>
            <a:r>
              <a:rPr lang="uk-UA" sz="2400" b="1" dirty="0"/>
              <a:t>Українська та російська </a:t>
            </a:r>
            <a:r>
              <a:rPr lang="uk-UA" sz="2400" b="1" dirty="0" err="1"/>
              <a:t>лінгвокультури</a:t>
            </a:r>
            <a:r>
              <a:rPr lang="uk-UA" sz="2400" b="1" dirty="0"/>
              <a:t> </a:t>
            </a:r>
            <a:r>
              <a:rPr lang="uk-UA" sz="2400" dirty="0"/>
              <a:t>дають більш експліцитну негативну оцінку невідповідності між говорінням і практичною діяльністю мовця, ніж </a:t>
            </a:r>
            <a:r>
              <a:rPr lang="uk-UA" sz="2400" dirty="0" smtClean="0"/>
              <a:t>англійські.</a:t>
            </a:r>
          </a:p>
          <a:p>
            <a:r>
              <a:rPr lang="uk-UA" sz="2400" dirty="0" smtClean="0"/>
              <a:t>Усі </a:t>
            </a:r>
            <a:r>
              <a:rPr lang="uk-UA" sz="2400" dirty="0"/>
              <a:t>досліджувані </a:t>
            </a:r>
            <a:r>
              <a:rPr lang="uk-UA" sz="2400" dirty="0" err="1"/>
              <a:t>лінгвокультури</a:t>
            </a:r>
            <a:r>
              <a:rPr lang="uk-UA" sz="2400" dirty="0"/>
              <a:t> віддають преференцію слуханню на противагу говорінню, при цьому українська </a:t>
            </a:r>
            <a:r>
              <a:rPr lang="uk-UA" sz="2400" dirty="0" err="1"/>
              <a:t>лінгвокультура</a:t>
            </a:r>
            <a:r>
              <a:rPr lang="uk-UA" sz="2400" dirty="0"/>
              <a:t> експліцитно мотивує це більшою можливістю отримання інформації: </a:t>
            </a:r>
            <a:r>
              <a:rPr lang="uk-UA" sz="2400" i="1" dirty="0"/>
              <a:t>Менше говори </a:t>
            </a:r>
            <a:r>
              <a:rPr lang="ru-RU" sz="2400" i="1" dirty="0"/>
              <a:t>— </a:t>
            </a:r>
            <a:r>
              <a:rPr lang="uk-UA" sz="2400" i="1" dirty="0"/>
              <a:t>більше вчуєш. </a:t>
            </a:r>
            <a:endParaRPr lang="uk-UA" sz="24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21294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90114" y="1802922"/>
            <a:ext cx="10688128" cy="3830127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b="1" dirty="0" smtClean="0">
                <a:solidFill>
                  <a:srgbClr val="00B0F0"/>
                </a:solidFill>
              </a:rPr>
              <a:t>МОВЧАННЯ</a:t>
            </a:r>
            <a:r>
              <a:rPr lang="uk-UA" sz="2400" b="1" dirty="0" smtClean="0"/>
              <a:t> </a:t>
            </a:r>
            <a:r>
              <a:rPr lang="uk-UA" sz="2400" b="1" dirty="0"/>
              <a:t>як характеристика КП </a:t>
            </a:r>
            <a:r>
              <a:rPr lang="uk-UA" sz="2400" dirty="0"/>
              <a:t>неоднозначно оцінене в </a:t>
            </a:r>
            <a:r>
              <a:rPr lang="uk-UA" sz="2400" dirty="0" err="1"/>
              <a:t>пареміях</a:t>
            </a:r>
            <a:r>
              <a:rPr lang="uk-UA" sz="2400" dirty="0"/>
              <a:t> досліджуваних </a:t>
            </a:r>
            <a:r>
              <a:rPr lang="uk-UA" sz="2400" dirty="0" err="1"/>
              <a:t>лінгвокультур</a:t>
            </a:r>
            <a:r>
              <a:rPr lang="uk-UA" sz="2400" dirty="0"/>
              <a:t>. Насамперед у них збігається оцінка мовчання як дії, що виражає </a:t>
            </a:r>
            <a:r>
              <a:rPr lang="uk-UA" sz="2400" dirty="0" smtClean="0"/>
              <a:t>згоду.</a:t>
            </a:r>
          </a:p>
          <a:p>
            <a:pPr marL="0" indent="0">
              <a:buNone/>
            </a:pPr>
            <a:r>
              <a:rPr lang="uk-UA" sz="2400" dirty="0" smtClean="0"/>
              <a:t>Однак </a:t>
            </a:r>
            <a:r>
              <a:rPr lang="uk-UA" sz="2400" dirty="0"/>
              <a:t>насправді </a:t>
            </a:r>
            <a:r>
              <a:rPr lang="uk-UA" sz="2400" b="1" dirty="0"/>
              <a:t>мовчання виконує численні функції</a:t>
            </a:r>
            <a:r>
              <a:rPr lang="uk-UA" sz="2400" dirty="0"/>
              <a:t> (медитативну, риторичну, </a:t>
            </a:r>
            <a:r>
              <a:rPr lang="uk-UA" sz="2400" dirty="0" err="1"/>
              <a:t>термінаційну</a:t>
            </a:r>
            <a:r>
              <a:rPr lang="uk-UA" sz="2400" dirty="0"/>
              <a:t>, очікувальну, емотивну, </a:t>
            </a:r>
            <a:r>
              <a:rPr lang="uk-UA" sz="2400" dirty="0" err="1"/>
              <a:t>атрактивну</a:t>
            </a:r>
            <a:r>
              <a:rPr lang="uk-UA" sz="2400" dirty="0"/>
              <a:t>, </a:t>
            </a:r>
            <a:r>
              <a:rPr lang="uk-UA" sz="2400" dirty="0" err="1"/>
              <a:t>дисконтактну</a:t>
            </a:r>
            <a:r>
              <a:rPr lang="uk-UA" sz="2400" dirty="0"/>
              <a:t> тощо), тому отримує неоднозначну оцінку. Усі досліджувані </a:t>
            </a:r>
            <a:r>
              <a:rPr lang="uk-UA" sz="2400" dirty="0" err="1"/>
              <a:t>лінгвокультури</a:t>
            </a:r>
            <a:r>
              <a:rPr lang="uk-UA" sz="2400" dirty="0"/>
              <a:t> застерігають своїх носіїв обережно ставитися до мовчання, яке може бути небезпечним, при цьому українська </a:t>
            </a:r>
            <a:r>
              <a:rPr lang="uk-UA" sz="2400" dirty="0" err="1"/>
              <a:t>лінгвокультура</a:t>
            </a:r>
            <a:r>
              <a:rPr lang="uk-UA" sz="2400" dirty="0"/>
              <a:t> виражає це найбільш експліцитно: </a:t>
            </a:r>
            <a:r>
              <a:rPr lang="uk-UA" sz="2400" dirty="0" err="1"/>
              <a:t>укр</a:t>
            </a:r>
            <a:r>
              <a:rPr lang="uk-UA" sz="2400" dirty="0"/>
              <a:t>. </a:t>
            </a:r>
            <a:r>
              <a:rPr lang="uk-UA" sz="2400" i="1" dirty="0"/>
              <a:t>Стережися чоловіка, що не говорить, а собаки, що не гавкає.</a:t>
            </a:r>
            <a:endParaRPr lang="uk-UA" sz="24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57351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793630" y="405442"/>
            <a:ext cx="10670875" cy="635766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dirty="0"/>
              <a:t>Найбільш детально </a:t>
            </a:r>
            <a:r>
              <a:rPr lang="uk-UA" dirty="0" err="1"/>
              <a:t>вербалізуються</a:t>
            </a:r>
            <a:r>
              <a:rPr lang="uk-UA" dirty="0"/>
              <a:t> різні аспекти </a:t>
            </a:r>
            <a:r>
              <a:rPr lang="uk-UA" b="1" dirty="0"/>
              <a:t>мовчання в російській </a:t>
            </a:r>
            <a:r>
              <a:rPr lang="uk-UA" b="1" dirty="0" err="1"/>
              <a:t>лінгвокультурі</a:t>
            </a:r>
            <a:r>
              <a:rPr lang="uk-UA" dirty="0"/>
              <a:t>, яка оцінює його позитивно, коли мовчання не шкодить адресату</a:t>
            </a:r>
            <a:r>
              <a:rPr lang="ru-RU" i="1" dirty="0"/>
              <a:t>, </a:t>
            </a:r>
            <a:r>
              <a:rPr lang="uk-UA" dirty="0"/>
              <a:t>є єдиним правильним способом мовленнєвої поведінки</a:t>
            </a:r>
            <a:r>
              <a:rPr lang="ru-RU" i="1" dirty="0"/>
              <a:t>, </a:t>
            </a:r>
            <a:r>
              <a:rPr lang="uk-UA" dirty="0"/>
              <a:t>застосовується замість </a:t>
            </a:r>
            <a:r>
              <a:rPr lang="ru-RU" dirty="0"/>
              <a:t>лайки, </a:t>
            </a:r>
            <a:r>
              <a:rPr lang="uk-UA" dirty="0"/>
              <a:t>пустих розмов або протиставляється дурощам</a:t>
            </a:r>
            <a:r>
              <a:rPr lang="ru-RU" i="1" dirty="0"/>
              <a:t>. </a:t>
            </a:r>
            <a:r>
              <a:rPr lang="uk-UA" dirty="0"/>
              <a:t>Доречне мовчання заохочується.  З іншого боку, мовчання оцінюють </a:t>
            </a:r>
            <a:r>
              <a:rPr lang="ru-RU" dirty="0"/>
              <a:t>негативно, </a:t>
            </a:r>
            <a:r>
              <a:rPr lang="uk-UA" dirty="0"/>
              <a:t>коли воно недоречно перериває спілкування</a:t>
            </a:r>
            <a:r>
              <a:rPr lang="ru-RU" i="1" dirty="0"/>
              <a:t>, </a:t>
            </a:r>
            <a:r>
              <a:rPr lang="uk-UA" dirty="0"/>
              <a:t>заважає </a:t>
            </a:r>
            <a:r>
              <a:rPr lang="ru-RU" dirty="0"/>
              <a:t>людям </a:t>
            </a:r>
            <a:r>
              <a:rPr lang="uk-UA" dirty="0"/>
              <a:t>домовитися</a:t>
            </a:r>
            <a:r>
              <a:rPr lang="ru-RU" i="1" dirty="0"/>
              <a:t>, </a:t>
            </a:r>
            <a:r>
              <a:rPr lang="ru-RU" dirty="0"/>
              <a:t>не </a:t>
            </a:r>
            <a:r>
              <a:rPr lang="uk-UA" dirty="0"/>
              <a:t>є ознакою розуму </a:t>
            </a:r>
            <a:r>
              <a:rPr lang="uk-UA" i="1" dirty="0"/>
              <a:t> </a:t>
            </a:r>
            <a:r>
              <a:rPr lang="uk-UA" dirty="0"/>
              <a:t>або використовується замість необхідного говорінню</a:t>
            </a:r>
            <a:r>
              <a:rPr lang="uk-UA" i="1" dirty="0"/>
              <a:t>. </a:t>
            </a:r>
            <a:r>
              <a:rPr lang="uk-UA" dirty="0"/>
              <a:t>Ендемічною ознакою російської КП є те, що вона не зберігає за мовцем постійної позитивної оцінки його мовчання.</a:t>
            </a:r>
          </a:p>
          <a:p>
            <a:r>
              <a:rPr lang="uk-UA" b="1" dirty="0"/>
              <a:t>Англомовні </a:t>
            </a:r>
            <a:r>
              <a:rPr lang="uk-UA" b="1" dirty="0" err="1"/>
              <a:t>лінгвокультури</a:t>
            </a:r>
            <a:r>
              <a:rPr lang="uk-UA" b="1" dirty="0"/>
              <a:t> </a:t>
            </a:r>
            <a:r>
              <a:rPr lang="uk-UA" dirty="0"/>
              <a:t>посідають друге місце після російської за широтою вербалізації мовчання, яке тлумачать як мудрість</a:t>
            </a:r>
            <a:r>
              <a:rPr lang="uk-UA" i="1" dirty="0"/>
              <a:t>; </a:t>
            </a:r>
            <a:r>
              <a:rPr lang="uk-UA" dirty="0"/>
              <a:t>мовчання також вважають найкращою політикою, адже воно оберігає людину від небезпечних наслідків, а також допомагає зберігати спокій. Англійська КП високо оцінює мовців, які вміють доречно мовчати, однак іронічно ставиться до мовчання </a:t>
            </a:r>
            <a:r>
              <a:rPr lang="uk-UA" dirty="0" smtClean="0"/>
              <a:t>дурнів</a:t>
            </a:r>
            <a:r>
              <a:rPr lang="uk-UA" i="1" dirty="0" smtClean="0"/>
              <a:t>, </a:t>
            </a:r>
            <a:r>
              <a:rPr lang="uk-UA" dirty="0"/>
              <a:t>а також демонструє негативно дискримінаційну позицію щодо жінок. Диверсифікація оцінки мовчання різних категорій мовців є ендемічною характеристикою англійської КП.</a:t>
            </a:r>
          </a:p>
          <a:p>
            <a:r>
              <a:rPr lang="uk-UA" dirty="0"/>
              <a:t>В </a:t>
            </a:r>
            <a:r>
              <a:rPr lang="uk-UA" b="1" dirty="0"/>
              <a:t>українській </a:t>
            </a:r>
            <a:r>
              <a:rPr lang="uk-UA" b="1" dirty="0" err="1"/>
              <a:t>лінгвокультурі</a:t>
            </a:r>
            <a:r>
              <a:rPr lang="uk-UA" b="1" dirty="0"/>
              <a:t> </a:t>
            </a:r>
            <a:r>
              <a:rPr lang="uk-UA" dirty="0"/>
              <a:t>позитивною ознакою мовчання є те, що воно має менше негативних наслідків для мовця, ніж говоріння</a:t>
            </a:r>
            <a:r>
              <a:rPr lang="uk-UA" i="1" dirty="0"/>
              <a:t>; </a:t>
            </a:r>
            <a:r>
              <a:rPr lang="uk-UA" dirty="0"/>
              <a:t>мовчання є бажаним у випадку труднощів із темою або змістом розмови.</a:t>
            </a:r>
            <a:r>
              <a:rPr lang="uk-UA" i="1" dirty="0"/>
              <a:t> </a:t>
            </a:r>
            <a:r>
              <a:rPr lang="uk-UA" dirty="0"/>
              <a:t>Позитивну оцінку отримує мовець, який доречно мовчить.</a:t>
            </a:r>
            <a:r>
              <a:rPr lang="uk-UA" i="1" dirty="0"/>
              <a:t>. </a:t>
            </a:r>
            <a:r>
              <a:rPr lang="uk-UA" dirty="0"/>
              <a:t>Українська </a:t>
            </a:r>
            <a:r>
              <a:rPr lang="uk-UA" dirty="0" err="1"/>
              <a:t>лінгвокультура</a:t>
            </a:r>
            <a:r>
              <a:rPr lang="uk-UA" dirty="0"/>
              <a:t> також наголошує на труднощах вибору мовчання як правильного способу комунікативної поведінки.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19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39405" y="1505310"/>
            <a:ext cx="9982200" cy="4572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dirty="0"/>
              <a:t>Категорія </a:t>
            </a:r>
            <a:r>
              <a:rPr lang="uk-UA" b="1" dirty="0" smtClean="0">
                <a:solidFill>
                  <a:srgbClr val="00B0F0"/>
                </a:solidFill>
              </a:rPr>
              <a:t>«КОМУНІКАТИВНА ВІДПОВІДАЛЬНІСТЬ»</a:t>
            </a:r>
            <a:r>
              <a:rPr lang="uk-UA" dirty="0" smtClean="0">
                <a:solidFill>
                  <a:srgbClr val="00B0F0"/>
                </a:solidFill>
              </a:rPr>
              <a:t> </a:t>
            </a:r>
            <a:r>
              <a:rPr lang="uk-UA" dirty="0" smtClean="0"/>
              <a:t>властива </a:t>
            </a:r>
            <a:r>
              <a:rPr lang="uk-UA" dirty="0"/>
              <a:t>всім досліджуваним </a:t>
            </a:r>
            <a:r>
              <a:rPr lang="uk-UA" dirty="0" err="1"/>
              <a:t>лінгвокультурам</a:t>
            </a:r>
            <a:r>
              <a:rPr lang="uk-UA" dirty="0"/>
              <a:t>, при цьому українська та російська КП збігаються в багатьох аспектах її тлумачення, насамперед у невідворотності виконання вербальних зобов'язань: </a:t>
            </a:r>
            <a:r>
              <a:rPr lang="uk-UA" dirty="0" err="1"/>
              <a:t>укр</a:t>
            </a:r>
            <a:r>
              <a:rPr lang="uk-UA" dirty="0"/>
              <a:t>. </a:t>
            </a:r>
            <a:r>
              <a:rPr lang="uk-UA" i="1" dirty="0"/>
              <a:t>Сказано — зроблено; </a:t>
            </a:r>
            <a:r>
              <a:rPr lang="uk-UA" dirty="0"/>
              <a:t>рос. </a:t>
            </a:r>
            <a:r>
              <a:rPr lang="uk-UA" i="1" dirty="0"/>
              <a:t>Сказано — </a:t>
            </a:r>
            <a:r>
              <a:rPr lang="uk-UA" i="1" dirty="0" err="1"/>
              <a:t>сделано</a:t>
            </a:r>
            <a:r>
              <a:rPr lang="uk-UA" i="1" dirty="0"/>
              <a:t>; Не кидай </a:t>
            </a:r>
            <a:r>
              <a:rPr lang="uk-UA" i="1" dirty="0" err="1"/>
              <a:t>слов</a:t>
            </a:r>
            <a:r>
              <a:rPr lang="uk-UA" i="1" dirty="0"/>
              <a:t> на </a:t>
            </a:r>
            <a:r>
              <a:rPr lang="uk-UA" i="1" dirty="0" err="1"/>
              <a:t>ветер</a:t>
            </a:r>
            <a:r>
              <a:rPr lang="uk-UA" i="1" dirty="0"/>
              <a:t>, </a:t>
            </a:r>
            <a:r>
              <a:rPr lang="uk-UA" dirty="0"/>
              <a:t>однак українська КП виражає цей припис більш експліцитно: </a:t>
            </a:r>
            <a:r>
              <a:rPr lang="uk-UA" i="1" dirty="0"/>
              <a:t>Будь господарем свого слова; Дав слово — виконай його; Давши слово — держись, а не давши — кріпись. </a:t>
            </a:r>
            <a:r>
              <a:rPr lang="uk-UA" dirty="0" smtClean="0"/>
              <a:t>Українська </a:t>
            </a:r>
            <a:r>
              <a:rPr lang="uk-UA" dirty="0"/>
              <a:t>КП позитивно оцінює відповідальних мовців: </a:t>
            </a:r>
            <a:r>
              <a:rPr lang="uk-UA" i="1" dirty="0"/>
              <a:t>На його слові можна мур мурувати. </a:t>
            </a:r>
            <a:r>
              <a:rPr lang="uk-UA" dirty="0"/>
              <a:t>Частково еквівалентна паремія наявна в англомовних </a:t>
            </a:r>
            <a:r>
              <a:rPr lang="uk-UA" dirty="0" err="1"/>
              <a:t>лінгвокультурах</a:t>
            </a:r>
            <a:r>
              <a:rPr lang="uk-UA" dirty="0"/>
              <a:t>, де слово чесної людини означає зобов'язання, на яке можна покластися, що </a:t>
            </a:r>
            <a:r>
              <a:rPr lang="uk-UA" dirty="0" err="1"/>
              <a:t>логічно</a:t>
            </a:r>
            <a:r>
              <a:rPr lang="uk-UA" dirty="0"/>
              <a:t> випливає з чесності як найкращого способу англійської КП.</a:t>
            </a:r>
          </a:p>
          <a:p>
            <a:r>
              <a:rPr lang="uk-UA" b="1" dirty="0" smtClean="0">
                <a:solidFill>
                  <a:srgbClr val="00B0F0"/>
                </a:solidFill>
              </a:rPr>
              <a:t>КОМУНІКАТИВНА ЕМОЦІЙНІСТЬ</a:t>
            </a:r>
            <a:r>
              <a:rPr lang="uk-UA" dirty="0" smtClean="0">
                <a:solidFill>
                  <a:srgbClr val="00B0F0"/>
                </a:solidFill>
              </a:rPr>
              <a:t> </a:t>
            </a:r>
            <a:r>
              <a:rPr lang="uk-UA" dirty="0" err="1" smtClean="0"/>
              <a:t>вербалізується</a:t>
            </a:r>
            <a:r>
              <a:rPr lang="uk-UA" dirty="0" smtClean="0"/>
              <a:t> </a:t>
            </a:r>
            <a:r>
              <a:rPr lang="uk-UA" dirty="0"/>
              <a:t>по-різному: українська КП загалом не обмежує мовців у вираженні почуттів, російська КП спрямовує мовців тримати при собі неприємні почуття</a:t>
            </a:r>
            <a:r>
              <a:rPr lang="uk-UA" i="1" dirty="0"/>
              <a:t>, </a:t>
            </a:r>
            <a:r>
              <a:rPr lang="uk-UA" dirty="0"/>
              <a:t>імперативами англійської КП є володіння своїми почуттями, збереження незворушності за будь-яких обставин</a:t>
            </a:r>
            <a:r>
              <a:rPr lang="uk-UA" i="1" dirty="0"/>
              <a:t>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68307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4900" y="529117"/>
            <a:ext cx="9980682" cy="1096962"/>
          </a:xfrm>
        </p:spPr>
        <p:txBody>
          <a:bodyPr rtlCol="0">
            <a:normAutofit fontScale="90000"/>
          </a:bodyPr>
          <a:lstStyle/>
          <a:p>
            <a:pPr algn="ctr"/>
            <a:r>
              <a:rPr lang="ru-RU" sz="4000" b="1" dirty="0" smtClean="0"/>
              <a:t>2</a:t>
            </a:r>
            <a:r>
              <a:rPr lang="ru-RU" sz="4000" b="1" dirty="0"/>
              <a:t>. </a:t>
            </a:r>
            <a:r>
              <a:rPr lang="uk-UA" sz="4000" b="1" dirty="0"/>
              <a:t>Комунікативні стратегії і тактики.</a:t>
            </a:r>
            <a:r>
              <a:rPr lang="uk-UA" sz="4000" dirty="0"/>
              <a:t/>
            </a:r>
            <a:br>
              <a:rPr lang="uk-UA" sz="4000" dirty="0"/>
            </a:br>
            <a:endParaRPr lang="uk-UA" sz="40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759125" y="1626079"/>
            <a:ext cx="10722633" cy="487823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0" indent="0">
              <a:buNone/>
            </a:pPr>
            <a:r>
              <a:rPr lang="ru-RU" dirty="0" err="1"/>
              <a:t>Спілкування</a:t>
            </a:r>
            <a:r>
              <a:rPr lang="ru-RU" dirty="0"/>
              <a:t> людей </a:t>
            </a:r>
            <a:r>
              <a:rPr lang="ru-RU" dirty="0" err="1"/>
              <a:t>зумовлюється</a:t>
            </a:r>
            <a:r>
              <a:rPr lang="ru-RU" dirty="0"/>
              <a:t> </a:t>
            </a:r>
            <a:r>
              <a:rPr lang="ru-RU" dirty="0" err="1"/>
              <a:t>взаємною</a:t>
            </a:r>
            <a:r>
              <a:rPr lang="ru-RU" dirty="0"/>
              <a:t> </a:t>
            </a:r>
            <a:r>
              <a:rPr lang="ru-RU" dirty="0" err="1"/>
              <a:t>необхідністю</a:t>
            </a:r>
            <a:r>
              <a:rPr lang="ru-RU" dirty="0"/>
              <a:t> (потребою). </a:t>
            </a:r>
            <a:r>
              <a:rPr lang="ru-RU" dirty="0" err="1"/>
              <a:t>Усвідомлено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неусвідомлено</a:t>
            </a:r>
            <a:r>
              <a:rPr lang="ru-RU" dirty="0"/>
              <a:t> </a:t>
            </a:r>
            <a:r>
              <a:rPr lang="ru-RU" dirty="0" err="1"/>
              <a:t>комунікативні</a:t>
            </a:r>
            <a:r>
              <a:rPr lang="ru-RU" dirty="0"/>
              <a:t> потреби </a:t>
            </a:r>
            <a:r>
              <a:rPr lang="ru-RU" dirty="0" err="1"/>
              <a:t>мовців</a:t>
            </a:r>
            <a:r>
              <a:rPr lang="ru-RU" dirty="0"/>
              <a:t> </a:t>
            </a:r>
            <a:r>
              <a:rPr lang="ru-RU" dirty="0" err="1"/>
              <a:t>утілюються</a:t>
            </a:r>
            <a:r>
              <a:rPr lang="ru-RU" dirty="0"/>
              <a:t> в </a:t>
            </a:r>
            <a:r>
              <a:rPr lang="ru-RU" dirty="0" err="1"/>
              <a:t>комунікативні</a:t>
            </a:r>
            <a:r>
              <a:rPr lang="ru-RU" dirty="0"/>
              <a:t> </a:t>
            </a:r>
            <a:r>
              <a:rPr lang="ru-RU" dirty="0" err="1"/>
              <a:t>інтенції</a:t>
            </a:r>
            <a:r>
              <a:rPr lang="ru-RU" dirty="0"/>
              <a:t>. </a:t>
            </a:r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інтенція</a:t>
            </a:r>
            <a:r>
              <a:rPr lang="ru-RU" dirty="0"/>
              <a:t> </a:t>
            </a:r>
            <a:r>
              <a:rPr lang="ru-RU" dirty="0" err="1"/>
              <a:t>мовця</a:t>
            </a:r>
            <a:r>
              <a:rPr lang="ru-RU" dirty="0"/>
              <a:t> </a:t>
            </a:r>
            <a:r>
              <a:rPr lang="ru-RU" dirty="0" err="1"/>
              <a:t>лежить</a:t>
            </a:r>
            <a:r>
              <a:rPr lang="ru-RU" dirty="0"/>
              <a:t> в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мовленнєвого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комунікативної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(КС).</a:t>
            </a:r>
            <a:endParaRPr lang="uk-UA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 smtClean="0"/>
              <a:t>Термін</a:t>
            </a:r>
            <a:r>
              <a:rPr lang="ru-RU" dirty="0" smtClean="0"/>
              <a:t> </a:t>
            </a:r>
            <a:r>
              <a:rPr lang="ru-RU" b="1" dirty="0"/>
              <a:t>«</a:t>
            </a:r>
            <a:r>
              <a:rPr lang="ru-RU" b="1" dirty="0" err="1"/>
              <a:t>стратегія</a:t>
            </a:r>
            <a:r>
              <a:rPr lang="ru-RU" b="1" dirty="0"/>
              <a:t>»</a:t>
            </a:r>
            <a:r>
              <a:rPr lang="ru-RU" dirty="0"/>
              <a:t> </a:t>
            </a:r>
            <a:r>
              <a:rPr lang="ru-RU" dirty="0" err="1"/>
              <a:t>виник</a:t>
            </a:r>
            <a:r>
              <a:rPr lang="ru-RU" dirty="0"/>
              <a:t> у </a:t>
            </a:r>
            <a:r>
              <a:rPr lang="ru-RU" dirty="0" err="1"/>
              <a:t>військовій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. У </a:t>
            </a:r>
            <a:r>
              <a:rPr lang="ru-RU" dirty="0" err="1"/>
              <a:t>загальнонауковому</a:t>
            </a:r>
            <a:r>
              <a:rPr lang="ru-RU" dirty="0"/>
              <a:t> </a:t>
            </a:r>
            <a:r>
              <a:rPr lang="ru-RU" dirty="0" err="1"/>
              <a:t>розумінні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позначає</a:t>
            </a:r>
            <a:r>
              <a:rPr lang="ru-RU" dirty="0"/>
              <a:t> </a:t>
            </a:r>
            <a:r>
              <a:rPr lang="ru-RU" dirty="0" err="1"/>
              <a:t>мистецтво</a:t>
            </a:r>
            <a:r>
              <a:rPr lang="ru-RU" dirty="0"/>
              <a:t> </a:t>
            </a:r>
            <a:r>
              <a:rPr lang="ru-RU" dirty="0" err="1"/>
              <a:t>керівництва</a:t>
            </a:r>
            <a:r>
              <a:rPr lang="ru-RU" dirty="0"/>
              <a:t> </a:t>
            </a:r>
            <a:r>
              <a:rPr lang="ru-RU" dirty="0" err="1"/>
              <a:t>чим-небудь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ґрунтується</a:t>
            </a:r>
            <a:r>
              <a:rPr lang="ru-RU" dirty="0"/>
              <a:t> на </a:t>
            </a:r>
            <a:r>
              <a:rPr lang="ru-RU" dirty="0" err="1"/>
              <a:t>правильних</a:t>
            </a:r>
            <a:r>
              <a:rPr lang="ru-RU" dirty="0"/>
              <a:t> і </a:t>
            </a:r>
            <a:r>
              <a:rPr lang="ru-RU" dirty="0" err="1"/>
              <a:t>довготривалих</a:t>
            </a:r>
            <a:r>
              <a:rPr lang="ru-RU" dirty="0"/>
              <a:t> прогнозах. </a:t>
            </a: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У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мовної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b="1" dirty="0" err="1"/>
              <a:t>стратегією</a:t>
            </a:r>
            <a:r>
              <a:rPr lang="ru-RU" b="1" dirty="0"/>
              <a:t> </a:t>
            </a:r>
            <a:r>
              <a:rPr lang="ru-RU" b="1" dirty="0" err="1"/>
              <a:t>мовленнєвого</a:t>
            </a:r>
            <a:r>
              <a:rPr lang="ru-RU" b="1" dirty="0"/>
              <a:t> </a:t>
            </a:r>
            <a:r>
              <a:rPr lang="ru-RU" b="1" dirty="0" err="1"/>
              <a:t>спілкування</a:t>
            </a:r>
            <a:r>
              <a:rPr lang="ru-RU" dirty="0"/>
              <a:t> </a:t>
            </a:r>
            <a:r>
              <a:rPr lang="ru-RU" dirty="0" err="1"/>
              <a:t>розуміють</a:t>
            </a:r>
            <a:r>
              <a:rPr lang="ru-RU" dirty="0"/>
              <a:t> </a:t>
            </a:r>
            <a:r>
              <a:rPr lang="ru-RU" dirty="0" err="1"/>
              <a:t>оптимальну</a:t>
            </a:r>
            <a:r>
              <a:rPr lang="ru-RU" dirty="0"/>
              <a:t> </a:t>
            </a:r>
            <a:r>
              <a:rPr lang="ru-RU" dirty="0" err="1"/>
              <a:t>реалізацію</a:t>
            </a:r>
            <a:r>
              <a:rPr lang="ru-RU" dirty="0"/>
              <a:t> </a:t>
            </a:r>
            <a:r>
              <a:rPr lang="ru-RU" dirty="0" err="1"/>
              <a:t>інтенції</a:t>
            </a:r>
            <a:r>
              <a:rPr lang="ru-RU" dirty="0"/>
              <a:t> </a:t>
            </a:r>
            <a:r>
              <a:rPr lang="ru-RU" dirty="0" err="1"/>
              <a:t>мовця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конкретної</a:t>
            </a:r>
            <a:r>
              <a:rPr lang="ru-RU" dirty="0"/>
              <a:t> мети </a:t>
            </a:r>
            <a:r>
              <a:rPr lang="ru-RU" dirty="0" err="1"/>
              <a:t>спілкування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контроль і 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дієвих</a:t>
            </a:r>
            <a:r>
              <a:rPr lang="ru-RU" dirty="0"/>
              <a:t> </a:t>
            </a:r>
            <a:r>
              <a:rPr lang="ru-RU" dirty="0" err="1"/>
              <a:t>ходів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і </a:t>
            </a:r>
            <a:r>
              <a:rPr lang="ru-RU" dirty="0" err="1"/>
              <a:t>гнучкої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видозміни</a:t>
            </a:r>
            <a:r>
              <a:rPr lang="ru-RU" dirty="0"/>
              <a:t> в </a:t>
            </a:r>
            <a:r>
              <a:rPr lang="ru-RU" dirty="0" err="1"/>
              <a:t>конкретній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(Ф. </a:t>
            </a:r>
            <a:r>
              <a:rPr lang="ru-RU" dirty="0" err="1"/>
              <a:t>Бацевич</a:t>
            </a:r>
            <a:r>
              <a:rPr lang="ru-RU" dirty="0"/>
              <a:t>). </a:t>
            </a:r>
            <a:endParaRPr lang="uk-UA" dirty="0"/>
          </a:p>
          <a:p>
            <a:pPr>
              <a:buFont typeface="Wingdings" panose="05000000000000000000" pitchFamily="2" charset="2"/>
              <a:buChar char="q"/>
            </a:pPr>
            <a:r>
              <a:rPr lang="uk-UA" dirty="0">
                <a:solidFill>
                  <a:srgbClr val="00B0F0"/>
                </a:solidFill>
              </a:rPr>
              <a:t> </a:t>
            </a:r>
            <a:r>
              <a:rPr lang="ru-RU" b="1" dirty="0" smtClean="0">
                <a:solidFill>
                  <a:srgbClr val="00B0F0"/>
                </a:solidFill>
              </a:rPr>
              <a:t>КОМУНІКАТИВНА СТРАТЕГІЯ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smtClean="0"/>
              <a:t>(</a:t>
            </a:r>
            <a:r>
              <a:rPr lang="ru-RU" dirty="0" err="1"/>
              <a:t>грец</a:t>
            </a:r>
            <a:r>
              <a:rPr lang="ru-RU" dirty="0"/>
              <a:t>. </a:t>
            </a:r>
            <a:r>
              <a:rPr lang="ru-RU" dirty="0" err="1"/>
              <a:t>Stratos</a:t>
            </a:r>
            <a:r>
              <a:rPr lang="ru-RU" dirty="0"/>
              <a:t> — </a:t>
            </a:r>
            <a:r>
              <a:rPr lang="ru-RU" dirty="0" err="1"/>
              <a:t>військо</a:t>
            </a:r>
            <a:r>
              <a:rPr lang="ru-RU" dirty="0"/>
              <a:t> і </a:t>
            </a:r>
            <a:r>
              <a:rPr lang="ru-RU" dirty="0" err="1"/>
              <a:t>ago</a:t>
            </a:r>
            <a:r>
              <a:rPr lang="ru-RU" dirty="0"/>
              <a:t> — веду) (КС) — </a:t>
            </a:r>
            <a:r>
              <a:rPr lang="ru-RU" dirty="0" err="1"/>
              <a:t>когнітивний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глобальний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усвідомлення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мовець</a:t>
            </a:r>
            <a:r>
              <a:rPr lang="ru-RU" dirty="0"/>
              <a:t> </a:t>
            </a:r>
            <a:r>
              <a:rPr lang="ru-RU" dirty="0" err="1"/>
              <a:t>співвідносить</a:t>
            </a:r>
            <a:r>
              <a:rPr lang="ru-RU" dirty="0"/>
              <a:t> свою </a:t>
            </a:r>
            <a:r>
              <a:rPr lang="ru-RU" dirty="0" err="1"/>
              <a:t>комунікативну</a:t>
            </a:r>
            <a:r>
              <a:rPr lang="ru-RU" dirty="0"/>
              <a:t> мету з </a:t>
            </a:r>
            <a:r>
              <a:rPr lang="ru-RU" dirty="0" err="1"/>
              <a:t>конкретним</a:t>
            </a:r>
            <a:r>
              <a:rPr lang="ru-RU" dirty="0"/>
              <a:t> </a:t>
            </a:r>
            <a:r>
              <a:rPr lang="ru-RU" dirty="0" err="1"/>
              <a:t>мовним</a:t>
            </a:r>
            <a:r>
              <a:rPr lang="ru-RU" dirty="0"/>
              <a:t> </a:t>
            </a:r>
            <a:r>
              <a:rPr lang="ru-RU" dirty="0" err="1"/>
              <a:t>вираженням</a:t>
            </a:r>
            <a:r>
              <a:rPr lang="ru-RU" dirty="0"/>
              <a:t>.</a:t>
            </a:r>
            <a:endParaRPr lang="uk-UA" dirty="0"/>
          </a:p>
          <a:p>
            <a:pPr rtl="0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88959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uk-UA" sz="5400" b="1" dirty="0" smtClean="0"/>
              <a:t>ПЛАН</a:t>
            </a:r>
            <a:endParaRPr lang="uk-UA" sz="5400" b="1" dirty="0"/>
          </a:p>
        </p:txBody>
      </p:sp>
      <p:sp>
        <p:nvSpPr>
          <p:cNvPr id="14" name="Місце для вмісту 13"/>
          <p:cNvSpPr>
            <a:spLocks noGrp="1"/>
          </p:cNvSpPr>
          <p:nvPr>
            <p:ph idx="1"/>
          </p:nvPr>
        </p:nvSpPr>
        <p:spPr>
          <a:xfrm>
            <a:off x="1155859" y="1738223"/>
            <a:ext cx="9982200" cy="2307566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/>
          <a:lstStyle/>
          <a:p>
            <a:pPr marL="0" indent="0">
              <a:buNone/>
            </a:pPr>
            <a:r>
              <a:rPr lang="ru-RU" sz="3600" dirty="0"/>
              <a:t>1. Комунікативна </a:t>
            </a:r>
            <a:r>
              <a:rPr lang="ru-RU" sz="3600" dirty="0" err="1"/>
              <a:t>поведінка</a:t>
            </a:r>
            <a:r>
              <a:rPr lang="ru-RU" sz="3600" dirty="0"/>
              <a:t>.</a:t>
            </a:r>
          </a:p>
          <a:p>
            <a:pPr marL="0" indent="0">
              <a:buNone/>
            </a:pPr>
            <a:r>
              <a:rPr lang="ru-RU" sz="3600" dirty="0"/>
              <a:t>2. </a:t>
            </a:r>
            <a:r>
              <a:rPr lang="ru-RU" sz="3600" dirty="0" err="1"/>
              <a:t>Комунікативні</a:t>
            </a:r>
            <a:r>
              <a:rPr lang="ru-RU" sz="3600" dirty="0"/>
              <a:t> </a:t>
            </a:r>
            <a:r>
              <a:rPr lang="ru-RU" sz="3600" dirty="0" err="1"/>
              <a:t>стратегії</a:t>
            </a:r>
            <a:r>
              <a:rPr lang="ru-RU" sz="3600" dirty="0"/>
              <a:t> і тактики.</a:t>
            </a:r>
          </a:p>
          <a:p>
            <a:pPr marL="0" indent="0">
              <a:buNone/>
            </a:pPr>
            <a:r>
              <a:rPr lang="ru-RU" sz="3600" dirty="0"/>
              <a:t>3. </a:t>
            </a:r>
            <a:r>
              <a:rPr lang="ru-RU" sz="3600" dirty="0" err="1"/>
              <a:t>Індикація</a:t>
            </a:r>
            <a:r>
              <a:rPr lang="ru-RU" sz="3600" dirty="0"/>
              <a:t> </a:t>
            </a:r>
            <a:r>
              <a:rPr lang="ru-RU" sz="3600" dirty="0" err="1"/>
              <a:t>метакомунікативних</a:t>
            </a:r>
            <a:r>
              <a:rPr lang="ru-RU" sz="3600" dirty="0"/>
              <a:t> </a:t>
            </a:r>
            <a:r>
              <a:rPr lang="ru-RU" sz="3600" dirty="0" err="1"/>
              <a:t>стратегій</a:t>
            </a:r>
            <a:r>
              <a:rPr lang="ru-RU" sz="3600" dirty="0"/>
              <a:t>.</a:t>
            </a:r>
          </a:p>
          <a:p>
            <a:pPr rtl="0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5425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04900" y="1673526"/>
            <a:ext cx="9982200" cy="432183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sz="2400" dirty="0"/>
              <a:t>На </a:t>
            </a:r>
            <a:r>
              <a:rPr lang="ru-RU" sz="2400" dirty="0" err="1"/>
              <a:t>сьогодні</a:t>
            </a:r>
            <a:r>
              <a:rPr lang="ru-RU" sz="2400" dirty="0"/>
              <a:t> в </a:t>
            </a:r>
            <a:r>
              <a:rPr lang="ru-RU" sz="2400" dirty="0" err="1"/>
              <a:t>теорії</a:t>
            </a:r>
            <a:r>
              <a:rPr lang="ru-RU" sz="2400" dirty="0"/>
              <a:t> </a:t>
            </a:r>
            <a:r>
              <a:rPr lang="ru-RU" sz="2400" dirty="0" err="1"/>
              <a:t>комунікації</a:t>
            </a:r>
            <a:r>
              <a:rPr lang="ru-RU" sz="2400" dirty="0"/>
              <a:t> </a:t>
            </a:r>
            <a:r>
              <a:rPr lang="ru-RU" sz="2400" dirty="0" err="1"/>
              <a:t>відсутня</a:t>
            </a:r>
            <a:r>
              <a:rPr lang="ru-RU" sz="2400" dirty="0"/>
              <a:t> </a:t>
            </a:r>
            <a:r>
              <a:rPr lang="ru-RU" sz="2400" dirty="0" err="1"/>
              <a:t>універсальна</a:t>
            </a:r>
            <a:r>
              <a:rPr lang="ru-RU" sz="2400" dirty="0"/>
              <a:t> </a:t>
            </a:r>
            <a:r>
              <a:rPr lang="ru-RU" sz="2400" dirty="0" err="1"/>
              <a:t>класифікація</a:t>
            </a:r>
            <a:r>
              <a:rPr lang="ru-RU" sz="2400" dirty="0"/>
              <a:t> </a:t>
            </a:r>
            <a:r>
              <a:rPr lang="ru-RU" sz="2400" dirty="0" err="1"/>
              <a:t>комунікативних</a:t>
            </a:r>
            <a:r>
              <a:rPr lang="ru-RU" sz="2400" dirty="0"/>
              <a:t> </a:t>
            </a:r>
            <a:r>
              <a:rPr lang="ru-RU" sz="2400" dirty="0" err="1"/>
              <a:t>стратегій</a:t>
            </a:r>
            <a:r>
              <a:rPr lang="ru-RU" sz="2400" dirty="0"/>
              <a:t>. </a:t>
            </a:r>
            <a:endParaRPr lang="ru-RU" sz="2400" dirty="0" smtClean="0"/>
          </a:p>
          <a:p>
            <a:pPr marL="0" indent="0" algn="ctr">
              <a:buNone/>
            </a:pPr>
            <a:r>
              <a:rPr lang="ru-RU" sz="2400" b="1" dirty="0" smtClean="0"/>
              <a:t>У </a:t>
            </a:r>
            <a:r>
              <a:rPr lang="ru-RU" sz="2400" b="1" dirty="0" err="1"/>
              <a:t>діалогічній</a:t>
            </a:r>
            <a:r>
              <a:rPr lang="ru-RU" sz="2400" b="1" dirty="0"/>
              <a:t> </a:t>
            </a:r>
            <a:r>
              <a:rPr lang="ru-RU" sz="2400" b="1" dirty="0" err="1"/>
              <a:t>взаємодії</a:t>
            </a:r>
            <a:r>
              <a:rPr lang="ru-RU" sz="2400" b="1" dirty="0"/>
              <a:t> </a:t>
            </a:r>
            <a:r>
              <a:rPr lang="ru-RU" sz="2400" b="1" dirty="0" err="1"/>
              <a:t>виокремлюють</a:t>
            </a:r>
            <a:r>
              <a:rPr lang="ru-RU" sz="2400" b="1" dirty="0"/>
              <a:t> </a:t>
            </a:r>
            <a:r>
              <a:rPr lang="ru-RU" sz="2400" b="1" dirty="0" err="1"/>
              <a:t>стратегії</a:t>
            </a:r>
            <a:r>
              <a:rPr lang="ru-RU" sz="2400" b="1" dirty="0"/>
              <a:t> </a:t>
            </a:r>
            <a:r>
              <a:rPr lang="ru-RU" sz="2400" b="1" dirty="0" err="1"/>
              <a:t>залежно</a:t>
            </a:r>
            <a:r>
              <a:rPr lang="ru-RU" sz="2400" b="1" dirty="0"/>
              <a:t> </a:t>
            </a:r>
            <a:r>
              <a:rPr lang="ru-RU" sz="2400" b="1" dirty="0" err="1"/>
              <a:t>від</a:t>
            </a:r>
            <a:r>
              <a:rPr lang="ru-RU" sz="2400" b="1" dirty="0"/>
              <a:t> способу </a:t>
            </a:r>
            <a:r>
              <a:rPr lang="ru-RU" sz="2400" b="1" dirty="0" err="1"/>
              <a:t>поводження</a:t>
            </a:r>
            <a:r>
              <a:rPr lang="ru-RU" sz="2400" b="1" dirty="0"/>
              <a:t> з </a:t>
            </a:r>
            <a:r>
              <a:rPr lang="ru-RU" sz="2400" b="1" dirty="0" err="1"/>
              <a:t>комунікативним</a:t>
            </a:r>
            <a:r>
              <a:rPr lang="ru-RU" sz="2400" b="1" dirty="0"/>
              <a:t> партнером:</a:t>
            </a:r>
            <a:endParaRPr lang="uk-UA" sz="2400" dirty="0"/>
          </a:p>
          <a:p>
            <a:r>
              <a:rPr lang="ru-RU" sz="2400" b="1" dirty="0"/>
              <a:t>а) </a:t>
            </a:r>
            <a:r>
              <a:rPr lang="ru-RU" sz="2400" b="1" dirty="0" err="1"/>
              <a:t>кооперативні</a:t>
            </a:r>
            <a:r>
              <a:rPr lang="ru-RU" sz="2400" b="1" dirty="0"/>
              <a:t> </a:t>
            </a:r>
            <a:r>
              <a:rPr lang="ru-RU" sz="2400" b="1" dirty="0" err="1"/>
              <a:t>стратегії</a:t>
            </a:r>
            <a:r>
              <a:rPr lang="ru-RU" sz="2400" dirty="0"/>
              <a:t> — </a:t>
            </a:r>
            <a:r>
              <a:rPr lang="ru-RU" sz="2400" dirty="0" err="1"/>
              <a:t>сукупність</a:t>
            </a:r>
            <a:r>
              <a:rPr lang="ru-RU" sz="2400" dirty="0"/>
              <a:t> </a:t>
            </a:r>
            <a:r>
              <a:rPr lang="ru-RU" sz="2400" dirty="0" err="1"/>
              <a:t>мовленнєвих</a:t>
            </a:r>
            <a:r>
              <a:rPr lang="ru-RU" sz="2400" dirty="0"/>
              <a:t> </a:t>
            </a:r>
            <a:r>
              <a:rPr lang="ru-RU" sz="2400" dirty="0" err="1"/>
              <a:t>дій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застосовує</a:t>
            </a:r>
            <a:r>
              <a:rPr lang="ru-RU" sz="2400" dirty="0"/>
              <a:t> адресант для </a:t>
            </a:r>
            <a:r>
              <a:rPr lang="ru-RU" sz="2400" dirty="0" err="1"/>
              <a:t>досягнення</a:t>
            </a:r>
            <a:r>
              <a:rPr lang="ru-RU" sz="2400" dirty="0"/>
              <a:t> </a:t>
            </a:r>
            <a:r>
              <a:rPr lang="ru-RU" sz="2400" dirty="0" err="1"/>
              <a:t>комунікативної</a:t>
            </a:r>
            <a:r>
              <a:rPr lang="ru-RU" sz="2400" dirty="0"/>
              <a:t> мети шляхом </a:t>
            </a:r>
            <a:r>
              <a:rPr lang="ru-RU" sz="2400" dirty="0" err="1"/>
              <a:t>кооперації</a:t>
            </a:r>
            <a:r>
              <a:rPr lang="ru-RU" sz="2400" dirty="0"/>
              <a:t> з адресатом;</a:t>
            </a:r>
            <a:endParaRPr lang="uk-UA" sz="2400" dirty="0"/>
          </a:p>
          <a:p>
            <a:r>
              <a:rPr lang="ru-RU" sz="2400" b="1" dirty="0"/>
              <a:t>б) </a:t>
            </a:r>
            <a:r>
              <a:rPr lang="ru-RU" sz="2400" b="1" dirty="0" err="1"/>
              <a:t>некооперативні</a:t>
            </a:r>
            <a:r>
              <a:rPr lang="ru-RU" sz="2400" b="1" dirty="0"/>
              <a:t> </a:t>
            </a:r>
            <a:r>
              <a:rPr lang="ru-RU" sz="2400" b="1" dirty="0" err="1"/>
              <a:t>стратегії</a:t>
            </a:r>
            <a:r>
              <a:rPr lang="ru-RU" sz="2400" dirty="0"/>
              <a:t> — </a:t>
            </a:r>
            <a:r>
              <a:rPr lang="ru-RU" sz="2400" dirty="0" err="1"/>
              <a:t>сукупність</a:t>
            </a:r>
            <a:r>
              <a:rPr lang="ru-RU" sz="2400" dirty="0"/>
              <a:t> </a:t>
            </a:r>
            <a:r>
              <a:rPr lang="ru-RU" sz="2400" dirty="0" err="1"/>
              <a:t>мовленнєвих</a:t>
            </a:r>
            <a:r>
              <a:rPr lang="ru-RU" sz="2400" dirty="0"/>
              <a:t> </a:t>
            </a:r>
            <a:r>
              <a:rPr lang="ru-RU" sz="2400" dirty="0" err="1"/>
              <a:t>дій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використовує</a:t>
            </a:r>
            <a:r>
              <a:rPr lang="ru-RU" sz="2400" dirty="0"/>
              <a:t> адресант для </a:t>
            </a:r>
            <a:r>
              <a:rPr lang="ru-RU" sz="2400" dirty="0" err="1"/>
              <a:t>досягнення</a:t>
            </a:r>
            <a:r>
              <a:rPr lang="ru-RU" sz="2400" dirty="0"/>
              <a:t> </a:t>
            </a:r>
            <a:r>
              <a:rPr lang="ru-RU" sz="2400" dirty="0" err="1"/>
              <a:t>своєї</a:t>
            </a:r>
            <a:r>
              <a:rPr lang="ru-RU" sz="2400" dirty="0"/>
              <a:t> </a:t>
            </a:r>
            <a:r>
              <a:rPr lang="ru-RU" sz="2400" dirty="0" err="1"/>
              <a:t>стратегічної</a:t>
            </a:r>
            <a:r>
              <a:rPr lang="ru-RU" sz="2400" dirty="0"/>
              <a:t> мети через </a:t>
            </a:r>
            <a:r>
              <a:rPr lang="ru-RU" sz="2400" dirty="0" err="1"/>
              <a:t>конфлікт</a:t>
            </a:r>
            <a:r>
              <a:rPr lang="ru-RU" sz="2400" dirty="0"/>
              <a:t> з адресатом.</a:t>
            </a:r>
            <a:endParaRPr lang="uk-UA" sz="24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41865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52091" y="189781"/>
            <a:ext cx="11240218" cy="6392174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i="1" dirty="0">
                <a:solidFill>
                  <a:srgbClr val="00B0F0"/>
                </a:solidFill>
              </a:rPr>
              <a:t>Д</a:t>
            </a:r>
            <a:r>
              <a:rPr lang="ru-RU" i="1" dirty="0" err="1">
                <a:solidFill>
                  <a:srgbClr val="00B0F0"/>
                </a:solidFill>
              </a:rPr>
              <a:t>ослідниця</a:t>
            </a:r>
            <a:r>
              <a:rPr lang="ru-RU" i="1" dirty="0">
                <a:solidFill>
                  <a:srgbClr val="00B0F0"/>
                </a:solidFill>
              </a:rPr>
              <a:t> Ольга </a:t>
            </a:r>
            <a:r>
              <a:rPr lang="ru-RU" i="1" dirty="0" err="1">
                <a:solidFill>
                  <a:srgbClr val="00B0F0"/>
                </a:solidFill>
              </a:rPr>
              <a:t>Іссерс</a:t>
            </a:r>
            <a:r>
              <a:rPr lang="ru-RU" i="1" dirty="0">
                <a:solidFill>
                  <a:srgbClr val="00B0F0"/>
                </a:solidFill>
              </a:rPr>
              <a:t> </a:t>
            </a:r>
            <a:r>
              <a:rPr lang="ru-RU" i="1" dirty="0" err="1">
                <a:solidFill>
                  <a:srgbClr val="00B0F0"/>
                </a:solidFill>
              </a:rPr>
              <a:t>вважає</a:t>
            </a:r>
            <a:r>
              <a:rPr lang="ru-RU" i="1" dirty="0">
                <a:solidFill>
                  <a:srgbClr val="00B0F0"/>
                </a:solidFill>
              </a:rPr>
              <a:t>, </a:t>
            </a:r>
            <a:r>
              <a:rPr lang="ru-RU" i="1" dirty="0" err="1">
                <a:solidFill>
                  <a:srgbClr val="00B0F0"/>
                </a:solidFill>
              </a:rPr>
              <a:t>що</a:t>
            </a:r>
            <a:r>
              <a:rPr lang="ru-RU" i="1" dirty="0">
                <a:solidFill>
                  <a:srgbClr val="00B0F0"/>
                </a:solidFill>
              </a:rPr>
              <a:t> </a:t>
            </a:r>
            <a:r>
              <a:rPr lang="ru-RU" i="1" dirty="0" err="1">
                <a:solidFill>
                  <a:srgbClr val="00B0F0"/>
                </a:solidFill>
              </a:rPr>
              <a:t>стратегії</a:t>
            </a:r>
            <a:r>
              <a:rPr lang="ru-RU" i="1" dirty="0">
                <a:solidFill>
                  <a:srgbClr val="00B0F0"/>
                </a:solidFill>
              </a:rPr>
              <a:t> як </a:t>
            </a:r>
            <a:r>
              <a:rPr lang="ru-RU" i="1" dirty="0" err="1">
                <a:solidFill>
                  <a:srgbClr val="00B0F0"/>
                </a:solidFill>
              </a:rPr>
              <a:t>різновид</a:t>
            </a:r>
            <a:r>
              <a:rPr lang="ru-RU" i="1" dirty="0">
                <a:solidFill>
                  <a:srgbClr val="00B0F0"/>
                </a:solidFill>
              </a:rPr>
              <a:t> </a:t>
            </a:r>
            <a:r>
              <a:rPr lang="ru-RU" i="1" dirty="0" err="1">
                <a:solidFill>
                  <a:srgbClr val="00B0F0"/>
                </a:solidFill>
              </a:rPr>
              <a:t>людської</a:t>
            </a:r>
            <a:r>
              <a:rPr lang="ru-RU" i="1" dirty="0">
                <a:solidFill>
                  <a:srgbClr val="00B0F0"/>
                </a:solidFill>
              </a:rPr>
              <a:t> </a:t>
            </a:r>
            <a:r>
              <a:rPr lang="ru-RU" i="1" dirty="0" err="1">
                <a:solidFill>
                  <a:srgbClr val="00B0F0"/>
                </a:solidFill>
              </a:rPr>
              <a:t>діяльності</a:t>
            </a:r>
            <a:r>
              <a:rPr lang="ru-RU" i="1" dirty="0">
                <a:solidFill>
                  <a:srgbClr val="00B0F0"/>
                </a:solidFill>
              </a:rPr>
              <a:t> </a:t>
            </a:r>
            <a:r>
              <a:rPr lang="ru-RU" i="1" dirty="0" err="1">
                <a:solidFill>
                  <a:srgbClr val="00B0F0"/>
                </a:solidFill>
              </a:rPr>
              <a:t>мають</a:t>
            </a:r>
            <a:r>
              <a:rPr lang="ru-RU" i="1" dirty="0">
                <a:solidFill>
                  <a:srgbClr val="00B0F0"/>
                </a:solidFill>
              </a:rPr>
              <a:t> </a:t>
            </a:r>
            <a:r>
              <a:rPr lang="ru-RU" i="1" dirty="0" err="1">
                <a:solidFill>
                  <a:srgbClr val="00B0F0"/>
                </a:solidFill>
              </a:rPr>
              <a:t>глибинний</a:t>
            </a:r>
            <a:r>
              <a:rPr lang="ru-RU" i="1" dirty="0">
                <a:solidFill>
                  <a:srgbClr val="00B0F0"/>
                </a:solidFill>
              </a:rPr>
              <a:t> </a:t>
            </a:r>
            <a:r>
              <a:rPr lang="ru-RU" i="1" dirty="0" err="1">
                <a:solidFill>
                  <a:srgbClr val="00B0F0"/>
                </a:solidFill>
              </a:rPr>
              <a:t>зв'язок</a:t>
            </a:r>
            <a:r>
              <a:rPr lang="ru-RU" i="1" dirty="0">
                <a:solidFill>
                  <a:srgbClr val="00B0F0"/>
                </a:solidFill>
              </a:rPr>
              <a:t> </a:t>
            </a:r>
            <a:r>
              <a:rPr lang="ru-RU" i="1" dirty="0" err="1">
                <a:solidFill>
                  <a:srgbClr val="00B0F0"/>
                </a:solidFill>
              </a:rPr>
              <a:t>із</a:t>
            </a:r>
            <a:r>
              <a:rPr lang="ru-RU" i="1" dirty="0">
                <a:solidFill>
                  <a:srgbClr val="00B0F0"/>
                </a:solidFill>
              </a:rPr>
              <a:t> мотивами, </a:t>
            </a:r>
            <a:r>
              <a:rPr lang="ru-RU" i="1" dirty="0" err="1">
                <a:solidFill>
                  <a:srgbClr val="00B0F0"/>
                </a:solidFill>
              </a:rPr>
              <a:t>які</a:t>
            </a:r>
            <a:r>
              <a:rPr lang="ru-RU" i="1" dirty="0">
                <a:solidFill>
                  <a:srgbClr val="00B0F0"/>
                </a:solidFill>
              </a:rPr>
              <a:t> </a:t>
            </a:r>
            <a:r>
              <a:rPr lang="ru-RU" i="1" dirty="0" err="1">
                <a:solidFill>
                  <a:srgbClr val="00B0F0"/>
                </a:solidFill>
              </a:rPr>
              <a:t>керують</a:t>
            </a:r>
            <a:r>
              <a:rPr lang="ru-RU" i="1" dirty="0">
                <a:solidFill>
                  <a:srgbClr val="00B0F0"/>
                </a:solidFill>
              </a:rPr>
              <a:t> </a:t>
            </a:r>
            <a:r>
              <a:rPr lang="ru-RU" i="1" dirty="0" err="1">
                <a:solidFill>
                  <a:srgbClr val="00B0F0"/>
                </a:solidFill>
              </a:rPr>
              <a:t>мовленнєвою</a:t>
            </a:r>
            <a:r>
              <a:rPr lang="ru-RU" i="1" dirty="0">
                <a:solidFill>
                  <a:srgbClr val="00B0F0"/>
                </a:solidFill>
              </a:rPr>
              <a:t> </a:t>
            </a:r>
            <a:r>
              <a:rPr lang="ru-RU" i="1" dirty="0" err="1">
                <a:solidFill>
                  <a:srgbClr val="00B0F0"/>
                </a:solidFill>
              </a:rPr>
              <a:t>поведінкою</a:t>
            </a:r>
            <a:r>
              <a:rPr lang="ru-RU" i="1" dirty="0">
                <a:solidFill>
                  <a:srgbClr val="00B0F0"/>
                </a:solidFill>
              </a:rPr>
              <a:t> </a:t>
            </a:r>
            <a:r>
              <a:rPr lang="ru-RU" i="1" dirty="0" err="1">
                <a:solidFill>
                  <a:srgbClr val="00B0F0"/>
                </a:solidFill>
              </a:rPr>
              <a:t>особистості</a:t>
            </a:r>
            <a:r>
              <a:rPr lang="ru-RU" i="1" dirty="0">
                <a:solidFill>
                  <a:srgbClr val="00B0F0"/>
                </a:solidFill>
              </a:rPr>
              <a:t>. </a:t>
            </a:r>
            <a:endParaRPr lang="ru-RU" i="1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ru-RU" b="1" dirty="0" smtClean="0"/>
              <a:t>До </a:t>
            </a:r>
            <a:r>
              <a:rPr lang="ru-RU" b="1" dirty="0" err="1"/>
              <a:t>найбільш</a:t>
            </a:r>
            <a:r>
              <a:rPr lang="ru-RU" b="1" dirty="0"/>
              <a:t> </a:t>
            </a:r>
            <a:r>
              <a:rPr lang="ru-RU" b="1" dirty="0" err="1"/>
              <a:t>суттєвих</a:t>
            </a:r>
            <a:r>
              <a:rPr lang="ru-RU" b="1" dirty="0"/>
              <a:t> </a:t>
            </a:r>
            <a:r>
              <a:rPr lang="ru-RU" b="1" dirty="0" err="1"/>
              <a:t>мотивів</a:t>
            </a:r>
            <a:r>
              <a:rPr lang="ru-RU" b="1" dirty="0"/>
              <a:t> </a:t>
            </a:r>
            <a:r>
              <a:rPr lang="ru-RU" b="1" dirty="0" err="1"/>
              <a:t>людської</a:t>
            </a:r>
            <a:r>
              <a:rPr lang="ru-RU" b="1" dirty="0"/>
              <a:t> </a:t>
            </a:r>
            <a:r>
              <a:rPr lang="ru-RU" b="1" dirty="0" err="1"/>
              <a:t>поведінки</a:t>
            </a:r>
            <a:r>
              <a:rPr lang="ru-RU" b="1" dirty="0"/>
              <a:t> вона </a:t>
            </a:r>
            <a:r>
              <a:rPr lang="ru-RU" b="1" dirty="0" err="1"/>
              <a:t>зараховує</a:t>
            </a:r>
            <a:r>
              <a:rPr lang="ru-RU" b="1" dirty="0"/>
              <a:t> </a:t>
            </a:r>
            <a:r>
              <a:rPr lang="ru-RU" b="1" dirty="0" err="1"/>
              <a:t>такі</a:t>
            </a:r>
            <a:r>
              <a:rPr lang="ru-RU" b="1" dirty="0"/>
              <a:t>:</a:t>
            </a:r>
            <a:endParaRPr lang="uk-UA" dirty="0"/>
          </a:p>
          <a:p>
            <a:pPr marL="0" indent="0">
              <a:buNone/>
            </a:pPr>
            <a:r>
              <a:rPr lang="ru-RU" b="1" dirty="0"/>
              <a:t>1) </a:t>
            </a:r>
            <a:r>
              <a:rPr lang="ru-RU" b="1" dirty="0" err="1"/>
              <a:t>первинні</a:t>
            </a:r>
            <a:r>
              <a:rPr lang="ru-RU" b="1" dirty="0"/>
              <a:t> </a:t>
            </a:r>
            <a:r>
              <a:rPr lang="ru-RU" b="1" dirty="0" err="1"/>
              <a:t>мотиви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включають</a:t>
            </a:r>
            <a:r>
              <a:rPr lang="ru-RU" b="1" dirty="0"/>
              <a:t>:</a:t>
            </a:r>
            <a:endParaRPr lang="uk-UA" dirty="0"/>
          </a:p>
          <a:p>
            <a:pPr marL="0" indent="0">
              <a:buNone/>
            </a:pPr>
            <a:r>
              <a:rPr lang="ru-RU" dirty="0" smtClean="0"/>
              <a:t>— </a:t>
            </a:r>
            <a:r>
              <a:rPr lang="ru-RU" dirty="0" err="1" smtClean="0"/>
              <a:t>бажання</a:t>
            </a:r>
            <a:r>
              <a:rPr lang="ru-RU" dirty="0" smtClean="0"/>
              <a:t> </a:t>
            </a:r>
            <a:r>
              <a:rPr lang="ru-RU" dirty="0"/>
              <a:t>бути </a:t>
            </a:r>
            <a:r>
              <a:rPr lang="ru-RU" dirty="0" err="1"/>
              <a:t>ефективним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реалізувати</a:t>
            </a:r>
            <a:r>
              <a:rPr lang="ru-RU" dirty="0"/>
              <a:t> </a:t>
            </a:r>
            <a:r>
              <a:rPr lang="ru-RU" dirty="0" err="1"/>
              <a:t>інтенцію</a:t>
            </a:r>
            <a:r>
              <a:rPr lang="ru-RU" dirty="0" smtClean="0"/>
              <a:t>;</a:t>
            </a:r>
            <a:endParaRPr lang="uk-UA" dirty="0"/>
          </a:p>
          <a:p>
            <a:pPr marL="0" indent="0">
              <a:buNone/>
            </a:pPr>
            <a:r>
              <a:rPr lang="ru-RU" dirty="0" smtClean="0"/>
              <a:t>—</a:t>
            </a:r>
            <a:r>
              <a:rPr lang="ru-RU" dirty="0"/>
              <a:t> </a:t>
            </a:r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/>
              <a:t>пристосування</a:t>
            </a:r>
            <a:r>
              <a:rPr lang="ru-RU" dirty="0"/>
              <a:t> до </a:t>
            </a:r>
            <a:r>
              <a:rPr lang="ru-RU" dirty="0" err="1"/>
              <a:t>ситуації</a:t>
            </a:r>
            <a:r>
              <a:rPr lang="ru-RU" dirty="0"/>
              <a:t>;</a:t>
            </a:r>
            <a:endParaRPr lang="uk-UA" dirty="0"/>
          </a:p>
          <a:p>
            <a:pPr marL="0" indent="0">
              <a:buNone/>
            </a:pPr>
            <a:r>
              <a:rPr lang="ru-RU" b="1" dirty="0"/>
              <a:t>2) </a:t>
            </a:r>
            <a:r>
              <a:rPr lang="ru-RU" b="1" dirty="0" err="1"/>
              <a:t>вторинні</a:t>
            </a:r>
            <a:r>
              <a:rPr lang="ru-RU" b="1" dirty="0"/>
              <a:t> </a:t>
            </a:r>
            <a:r>
              <a:rPr lang="ru-RU" b="1" dirty="0" err="1"/>
              <a:t>мотиви</a:t>
            </a:r>
            <a:r>
              <a:rPr lang="ru-RU" b="1" dirty="0"/>
              <a:t>, до </a:t>
            </a:r>
            <a:r>
              <a:rPr lang="ru-RU" b="1" dirty="0" err="1"/>
              <a:t>яких</a:t>
            </a:r>
            <a:r>
              <a:rPr lang="ru-RU" b="1" dirty="0"/>
              <a:t> належать:</a:t>
            </a:r>
            <a:endParaRPr lang="uk-UA" dirty="0"/>
          </a:p>
          <a:p>
            <a:pPr marL="0" indent="0">
              <a:buNone/>
            </a:pPr>
            <a:r>
              <a:rPr lang="ru-RU" dirty="0" smtClean="0"/>
              <a:t>— потреба </a:t>
            </a:r>
            <a:r>
              <a:rPr lang="ru-RU" dirty="0" err="1"/>
              <a:t>самовираження</a:t>
            </a:r>
            <a:r>
              <a:rPr lang="ru-RU" dirty="0"/>
              <a:t>;</a:t>
            </a:r>
            <a:endParaRPr lang="uk-UA" dirty="0"/>
          </a:p>
          <a:p>
            <a:pPr marL="0" indent="0">
              <a:buNone/>
            </a:pPr>
            <a:r>
              <a:rPr lang="ru-RU" dirty="0" smtClean="0"/>
              <a:t>— </a:t>
            </a:r>
            <a:r>
              <a:rPr lang="ru-RU" dirty="0" err="1" smtClean="0"/>
              <a:t>бажання</a:t>
            </a:r>
            <a:r>
              <a:rPr lang="ru-RU" dirty="0" smtClean="0"/>
              <a:t> </a:t>
            </a:r>
            <a:r>
              <a:rPr lang="ru-RU" dirty="0"/>
              <a:t>А1 </a:t>
            </a:r>
            <a:r>
              <a:rPr lang="ru-RU" dirty="0" err="1"/>
              <a:t>зберегти</a:t>
            </a:r>
            <a:r>
              <a:rPr lang="ru-RU" dirty="0"/>
              <a:t> та </a:t>
            </a:r>
            <a:r>
              <a:rPr lang="ru-RU" dirty="0" err="1"/>
              <a:t>примножити</a:t>
            </a:r>
            <a:r>
              <a:rPr lang="ru-RU" dirty="0"/>
              <a:t> </a:t>
            </a:r>
            <a:r>
              <a:rPr lang="ru-RU" dirty="0" err="1"/>
              <a:t>значущі</a:t>
            </a:r>
            <a:r>
              <a:rPr lang="ru-RU" dirty="0"/>
              <a:t> для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цінності</a:t>
            </a:r>
            <a:r>
              <a:rPr lang="ru-RU" dirty="0"/>
              <a:t>;</a:t>
            </a:r>
            <a:endParaRPr lang="uk-UA" dirty="0"/>
          </a:p>
          <a:p>
            <a:pPr marL="0" indent="0">
              <a:buNone/>
            </a:pPr>
            <a:r>
              <a:rPr lang="ru-RU" dirty="0" smtClean="0"/>
              <a:t>— </a:t>
            </a:r>
            <a:r>
              <a:rPr lang="ru-RU" dirty="0" err="1" smtClean="0"/>
              <a:t>бажання</a:t>
            </a:r>
            <a:r>
              <a:rPr lang="ru-RU" dirty="0" smtClean="0"/>
              <a:t> </a:t>
            </a:r>
            <a:r>
              <a:rPr lang="ru-RU" dirty="0" err="1"/>
              <a:t>уникнути</a:t>
            </a:r>
            <a:r>
              <a:rPr lang="ru-RU" dirty="0"/>
              <a:t> </a:t>
            </a:r>
            <a:r>
              <a:rPr lang="ru-RU" dirty="0" err="1"/>
              <a:t>негативних</a:t>
            </a:r>
            <a:r>
              <a:rPr lang="ru-RU" dirty="0"/>
              <a:t> </a:t>
            </a:r>
            <a:r>
              <a:rPr lang="ru-RU" dirty="0" err="1"/>
              <a:t>емоцій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  <a:endParaRPr lang="uk-UA" dirty="0"/>
          </a:p>
          <a:p>
            <a:pPr algn="ctr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B0F0"/>
                </a:solidFill>
              </a:rPr>
              <a:t>О. </a:t>
            </a:r>
            <a:r>
              <a:rPr lang="ru-RU" dirty="0" err="1">
                <a:solidFill>
                  <a:srgbClr val="00B0F0"/>
                </a:solidFill>
              </a:rPr>
              <a:t>Іссерс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класифікує</a:t>
            </a:r>
            <a:r>
              <a:rPr lang="ru-RU" dirty="0">
                <a:solidFill>
                  <a:srgbClr val="00B0F0"/>
                </a:solidFill>
              </a:rPr>
              <a:t> КС на </a:t>
            </a:r>
            <a:r>
              <a:rPr lang="ru-RU" dirty="0" err="1">
                <a:solidFill>
                  <a:srgbClr val="00B0F0"/>
                </a:solidFill>
              </a:rPr>
              <a:t>ієрархії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мотивів</a:t>
            </a:r>
            <a:r>
              <a:rPr lang="ru-RU" dirty="0">
                <a:solidFill>
                  <a:srgbClr val="00B0F0"/>
                </a:solidFill>
              </a:rPr>
              <a:t> та </a:t>
            </a:r>
            <a:r>
              <a:rPr lang="ru-RU" dirty="0" err="1">
                <a:solidFill>
                  <a:srgbClr val="00B0F0"/>
                </a:solidFill>
              </a:rPr>
              <a:t>цілей</a:t>
            </a:r>
            <a:r>
              <a:rPr lang="ru-RU" dirty="0">
                <a:solidFill>
                  <a:srgbClr val="00B0F0"/>
                </a:solidFill>
              </a:rPr>
              <a:t>, </a:t>
            </a:r>
            <a:r>
              <a:rPr lang="ru-RU" dirty="0" err="1">
                <a:solidFill>
                  <a:srgbClr val="00B0F0"/>
                </a:solidFill>
              </a:rPr>
              <a:t>найбільш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значущих</a:t>
            </a:r>
            <a:r>
              <a:rPr lang="ru-RU" dirty="0">
                <a:solidFill>
                  <a:srgbClr val="00B0F0"/>
                </a:solidFill>
              </a:rPr>
              <a:t> для </a:t>
            </a:r>
            <a:r>
              <a:rPr lang="ru-RU" dirty="0" err="1" smtClean="0">
                <a:solidFill>
                  <a:srgbClr val="00B0F0"/>
                </a:solidFill>
              </a:rPr>
              <a:t>мовця</a:t>
            </a:r>
            <a:r>
              <a:rPr lang="ru-RU" dirty="0" smtClean="0">
                <a:solidFill>
                  <a:srgbClr val="00B0F0"/>
                </a:solidFill>
              </a:rPr>
              <a:t>.</a:t>
            </a:r>
          </a:p>
          <a:p>
            <a:pPr marL="0" indent="0">
              <a:buNone/>
            </a:pPr>
            <a:r>
              <a:rPr lang="ru-RU" b="1" dirty="0" err="1" smtClean="0"/>
              <a:t>Основна</a:t>
            </a:r>
            <a:r>
              <a:rPr lang="ru-RU" b="1" dirty="0" smtClean="0"/>
              <a:t> </a:t>
            </a:r>
            <a:r>
              <a:rPr lang="ru-RU" b="1" dirty="0" err="1"/>
              <a:t>стратегія</a:t>
            </a:r>
            <a:r>
              <a:rPr lang="ru-RU" b="1" dirty="0"/>
              <a:t> </a:t>
            </a:r>
            <a:r>
              <a:rPr lang="ru-RU" dirty="0"/>
              <a:t>— </a:t>
            </a:r>
            <a:r>
              <a:rPr lang="ru-RU" i="1" dirty="0" err="1"/>
              <a:t>семантична</a:t>
            </a:r>
            <a:r>
              <a:rPr lang="ru-RU" i="1" dirty="0"/>
              <a:t>,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когнітивна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 </a:t>
            </a:r>
            <a:r>
              <a:rPr lang="ru-RU" dirty="0" err="1"/>
              <a:t>підкорення</a:t>
            </a:r>
            <a:r>
              <a:rPr lang="ru-RU" dirty="0"/>
              <a:t> А2, </a:t>
            </a:r>
            <a:r>
              <a:rPr lang="ru-RU" dirty="0" err="1"/>
              <a:t>дискредитація</a:t>
            </a:r>
            <a:r>
              <a:rPr lang="ru-RU" dirty="0"/>
              <a:t> </a:t>
            </a:r>
            <a:r>
              <a:rPr lang="ru-RU" dirty="0" err="1"/>
              <a:t>третьої</a:t>
            </a:r>
            <a:r>
              <a:rPr lang="ru-RU" dirty="0"/>
              <a:t> особи </a:t>
            </a:r>
            <a:r>
              <a:rPr lang="ru-RU" dirty="0" err="1"/>
              <a:t>тощо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b="1" dirty="0" err="1" smtClean="0"/>
              <a:t>Допоміжна</a:t>
            </a:r>
            <a:r>
              <a:rPr lang="ru-RU" b="1" dirty="0" smtClean="0"/>
              <a:t> </a:t>
            </a:r>
            <a:r>
              <a:rPr lang="ru-RU" b="1" dirty="0" err="1"/>
              <a:t>стратегія</a:t>
            </a:r>
            <a:r>
              <a:rPr lang="ru-RU" b="1" dirty="0"/>
              <a:t> </a:t>
            </a:r>
            <a:r>
              <a:rPr lang="ru-RU" dirty="0"/>
              <a:t>— </a:t>
            </a:r>
            <a:r>
              <a:rPr lang="ru-RU" i="1" dirty="0"/>
              <a:t>прагматична,</a:t>
            </a:r>
            <a:r>
              <a:rPr lang="ru-RU" dirty="0"/>
              <a:t>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обслуговує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цілі</a:t>
            </a:r>
            <a:r>
              <a:rPr lang="ru-RU" dirty="0"/>
              <a:t> </a:t>
            </a:r>
            <a:r>
              <a:rPr lang="ru-RU" dirty="0" err="1"/>
              <a:t>самопрезентації</a:t>
            </a:r>
            <a:r>
              <a:rPr lang="ru-RU" dirty="0"/>
              <a:t> та </a:t>
            </a:r>
            <a:r>
              <a:rPr lang="ru-RU" dirty="0" err="1"/>
              <a:t>самовираження</a:t>
            </a:r>
            <a:r>
              <a:rPr lang="ru-RU" dirty="0"/>
              <a:t> й </a:t>
            </a:r>
            <a:r>
              <a:rPr lang="ru-RU" dirty="0" err="1"/>
              <a:t>існує</a:t>
            </a:r>
            <a:r>
              <a:rPr lang="ru-RU" dirty="0"/>
              <a:t> у таких </a:t>
            </a:r>
            <a:r>
              <a:rPr lang="ru-RU" dirty="0" err="1"/>
              <a:t>різновидах</a:t>
            </a:r>
            <a:r>
              <a:rPr lang="ru-RU" dirty="0"/>
              <a:t>: </a:t>
            </a:r>
            <a:r>
              <a:rPr lang="ru-RU" dirty="0" err="1"/>
              <a:t>побудова</a:t>
            </a:r>
            <a:r>
              <a:rPr lang="ru-RU" dirty="0"/>
              <a:t> </a:t>
            </a:r>
            <a:r>
              <a:rPr lang="ru-RU" dirty="0" err="1"/>
              <a:t>іміджу</a:t>
            </a:r>
            <a:r>
              <a:rPr lang="ru-RU" dirty="0"/>
              <a:t>,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емоційного</a:t>
            </a:r>
            <a:r>
              <a:rPr lang="ru-RU" dirty="0"/>
              <a:t> настрою </a:t>
            </a:r>
            <a:r>
              <a:rPr lang="ru-RU" dirty="0" err="1"/>
              <a:t>тощо</a:t>
            </a:r>
            <a:r>
              <a:rPr lang="ru-RU" dirty="0"/>
              <a:t>.</a:t>
            </a:r>
            <a:endParaRPr lang="uk-UA" dirty="0"/>
          </a:p>
          <a:p>
            <a:pPr marL="0" indent="0">
              <a:buNone/>
            </a:pPr>
            <a:r>
              <a:rPr lang="uk-UA" b="1" dirty="0"/>
              <a:t>Діалогові стратегії</a:t>
            </a:r>
            <a:r>
              <a:rPr lang="uk-UA" dirty="0"/>
              <a:t> зумовлені бажанням адресанта керувати комунікативною ситуацією.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51275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13526" y="2541260"/>
            <a:ext cx="9982200" cy="417871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numCol="2"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7200" dirty="0" smtClean="0"/>
              <a:t>тактику «перевтілення»;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7200" dirty="0" smtClean="0"/>
              <a:t>тактику «перенесення»;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7200" dirty="0" smtClean="0"/>
              <a:t>тактику «узагальнення»;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7200" dirty="0" smtClean="0"/>
              <a:t>тактику «наведення прикладу»;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7200" dirty="0" smtClean="0"/>
              <a:t> тактику «несподіванка»;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7200" dirty="0" smtClean="0"/>
              <a:t>тактику «провокація»;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7200" dirty="0" smtClean="0"/>
              <a:t>тактику «внесення елементу неформальності»;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7200" dirty="0" smtClean="0"/>
              <a:t>тактику «пряме включення;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7200" dirty="0" smtClean="0"/>
              <a:t>тактику «так-так-так»;</a:t>
            </a:r>
          </a:p>
          <a:p>
            <a:pPr>
              <a:buFont typeface="Wingdings" panose="05000000000000000000" pitchFamily="2" charset="2"/>
              <a:buChar char="Ø"/>
            </a:pPr>
            <a:endParaRPr lang="uk-UA" sz="7200" dirty="0" smtClean="0"/>
          </a:p>
          <a:p>
            <a:pPr>
              <a:buFont typeface="Wingdings" panose="05000000000000000000" pitchFamily="2" charset="2"/>
              <a:buChar char="Ø"/>
            </a:pPr>
            <a:endParaRPr lang="uk-UA" sz="7200" dirty="0"/>
          </a:p>
          <a:p>
            <a:pPr>
              <a:buFont typeface="Wingdings" panose="05000000000000000000" pitchFamily="2" charset="2"/>
              <a:buChar char="Ø"/>
            </a:pPr>
            <a:r>
              <a:rPr lang="uk-UA" sz="7200" dirty="0" smtClean="0"/>
              <a:t>тактику «чорний опонент»;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7200" dirty="0" smtClean="0"/>
              <a:t>тактику «підмазування </a:t>
            </a:r>
            <a:r>
              <a:rPr lang="uk-UA" sz="7200" dirty="0" err="1" smtClean="0"/>
              <a:t>аргумента</a:t>
            </a:r>
            <a:r>
              <a:rPr lang="uk-UA" sz="7200" dirty="0" smtClean="0"/>
              <a:t>»;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7200" dirty="0"/>
              <a:t>тактику «доказ від протилежного</a:t>
            </a:r>
            <a:r>
              <a:rPr lang="uk-UA" sz="7200" dirty="0" smtClean="0"/>
              <a:t>»;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7200" dirty="0"/>
              <a:t>тактику «за себе</a:t>
            </a:r>
            <a:r>
              <a:rPr lang="uk-UA" sz="7200" dirty="0" smtClean="0"/>
              <a:t>»;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7200" dirty="0"/>
              <a:t> тактику «маскування</a:t>
            </a:r>
            <a:r>
              <a:rPr lang="uk-UA" sz="7200" dirty="0" smtClean="0"/>
              <a:t>»;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7200" dirty="0"/>
              <a:t>тактику «обачливість</a:t>
            </a:r>
            <a:r>
              <a:rPr lang="uk-UA" sz="7200" dirty="0" smtClean="0"/>
              <a:t>»;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7200" dirty="0"/>
              <a:t>тактику «навіювання неспокою</a:t>
            </a:r>
            <a:r>
              <a:rPr lang="uk-UA" sz="7200" dirty="0" smtClean="0"/>
              <a:t>»;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7200" dirty="0"/>
              <a:t>тактика «свої — чужі». </a:t>
            </a:r>
            <a:endParaRPr lang="uk-UA" sz="7200" dirty="0" smtClean="0"/>
          </a:p>
          <a:p>
            <a:pPr>
              <a:buFont typeface="Wingdings" panose="05000000000000000000" pitchFamily="2" charset="2"/>
              <a:buChar char="Ø"/>
            </a:pPr>
            <a:endParaRPr lang="uk-UA" dirty="0" smtClean="0"/>
          </a:p>
          <a:p>
            <a:pPr>
              <a:buFont typeface="Wingdings" panose="05000000000000000000" pitchFamily="2" charset="2"/>
              <a:buChar char="Ø"/>
            </a:pPr>
            <a:endParaRPr lang="uk-UA" dirty="0" smtClean="0"/>
          </a:p>
          <a:p>
            <a:pPr>
              <a:buFont typeface="Wingdings" panose="05000000000000000000" pitchFamily="2" charset="2"/>
              <a:buChar char="Ø"/>
            </a:pPr>
            <a:endParaRPr lang="uk-UA" dirty="0" smtClean="0"/>
          </a:p>
          <a:p>
            <a:pPr>
              <a:buFont typeface="Wingdings" panose="05000000000000000000" pitchFamily="2" charset="2"/>
              <a:buChar char="Ø"/>
            </a:pPr>
            <a:endParaRPr lang="uk-UA" dirty="0"/>
          </a:p>
        </p:txBody>
      </p:sp>
      <p:sp>
        <p:nvSpPr>
          <p:cNvPr id="4" name="Прямокутник 3"/>
          <p:cNvSpPr/>
          <p:nvPr/>
        </p:nvSpPr>
        <p:spPr>
          <a:xfrm>
            <a:off x="1113526" y="429739"/>
            <a:ext cx="9982199" cy="19389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b="1" i="1" dirty="0">
                <a:solidFill>
                  <a:srgbClr val="00B0F0"/>
                </a:solidFill>
              </a:rPr>
              <a:t>Комунікативна тактика</a:t>
            </a:r>
            <a:r>
              <a:rPr lang="uk-UA" sz="2400" i="1" dirty="0">
                <a:solidFill>
                  <a:srgbClr val="00B0F0"/>
                </a:solidFill>
              </a:rPr>
              <a:t> </a:t>
            </a:r>
            <a:r>
              <a:rPr lang="uk-UA" sz="2400" i="1" dirty="0"/>
              <a:t>(</a:t>
            </a:r>
            <a:r>
              <a:rPr lang="uk-UA" sz="2400" i="1" dirty="0" err="1"/>
              <a:t>грец</a:t>
            </a:r>
            <a:r>
              <a:rPr lang="uk-UA" sz="2400" i="1" dirty="0"/>
              <a:t>. </a:t>
            </a:r>
            <a:r>
              <a:rPr lang="uk-UA" sz="2400" i="1" dirty="0" err="1"/>
              <a:t>ґаМіке</a:t>
            </a:r>
            <a:r>
              <a:rPr lang="uk-UA" sz="2400" i="1" dirty="0"/>
              <a:t> — мистецтво шикування військ) — конкретні мовленнєві дії, що мають на меті досягнення впливу на певному етапі стратегічної взаємодії.</a:t>
            </a:r>
            <a:endParaRPr lang="uk-UA" sz="2400" dirty="0"/>
          </a:p>
          <a:p>
            <a:pPr algn="ctr"/>
            <a:r>
              <a:rPr lang="uk-UA" sz="2400" b="1" dirty="0">
                <a:solidFill>
                  <a:srgbClr val="00B0F0"/>
                </a:solidFill>
              </a:rPr>
              <a:t>Тактики, побудовані на логічних і психологічних засобах впливу, включають:</a:t>
            </a:r>
            <a:endParaRPr lang="uk-UA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696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6418" y="785003"/>
            <a:ext cx="9980682" cy="707336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/>
              <a:t>3. Індикація </a:t>
            </a:r>
            <a:r>
              <a:rPr lang="uk-UA" sz="3600" b="1" dirty="0" err="1"/>
              <a:t>метакомунікативних</a:t>
            </a:r>
            <a:r>
              <a:rPr lang="uk-UA" sz="3600" b="1" dirty="0"/>
              <a:t> стратегій.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04899" y="1600200"/>
            <a:ext cx="10143945" cy="4572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uk-UA" dirty="0"/>
              <a:t>Теорія вербальної комунікації охоплює </a:t>
            </a:r>
            <a:r>
              <a:rPr lang="uk-UA" b="1" dirty="0"/>
              <a:t>власне комунікацію</a:t>
            </a:r>
            <a:r>
              <a:rPr lang="uk-UA" dirty="0"/>
              <a:t> (створення, передавання й інтерпретацію повідомлень) і </a:t>
            </a:r>
            <a:r>
              <a:rPr lang="uk-UA" b="1" dirty="0" err="1"/>
              <a:t>метакомунікацію</a:t>
            </a:r>
            <a:r>
              <a:rPr lang="uk-UA" b="1" dirty="0"/>
              <a:t> </a:t>
            </a:r>
            <a:r>
              <a:rPr lang="uk-UA" dirty="0"/>
              <a:t>(забезпечення ефективності вербального контакту комунікативно-</a:t>
            </a:r>
            <a:r>
              <a:rPr lang="uk-UA" dirty="0" err="1"/>
              <a:t>мовними</a:t>
            </a:r>
            <a:r>
              <a:rPr lang="uk-UA" dirty="0"/>
              <a:t> засобами, спрямованими на його встановлення, підтримання та завершення).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b="1" i="1" dirty="0" smtClean="0">
                <a:solidFill>
                  <a:srgbClr val="00B0F0"/>
                </a:solidFill>
              </a:rPr>
              <a:t>Індикація </a:t>
            </a:r>
            <a:r>
              <a:rPr lang="uk-UA" b="1" i="1" dirty="0" err="1">
                <a:solidFill>
                  <a:srgbClr val="00B0F0"/>
                </a:solidFill>
              </a:rPr>
              <a:t>метакомунікативних</a:t>
            </a:r>
            <a:r>
              <a:rPr lang="uk-UA" b="1" i="1" dirty="0">
                <a:solidFill>
                  <a:srgbClr val="00B0F0"/>
                </a:solidFill>
              </a:rPr>
              <a:t> стратегій</a:t>
            </a:r>
            <a:r>
              <a:rPr lang="uk-UA" i="1" dirty="0"/>
              <a:t> </a:t>
            </a:r>
            <a:r>
              <a:rPr lang="uk-UA" dirty="0"/>
              <a:t>— </a:t>
            </a:r>
            <a:r>
              <a:rPr lang="uk-UA" i="1" dirty="0"/>
              <a:t>використання мета-комунікативних мовленнєвих актів, які характеризують вибір мовцем </a:t>
            </a:r>
            <a:r>
              <a:rPr lang="uk-UA" i="1" dirty="0" err="1"/>
              <a:t>мовних</a:t>
            </a:r>
            <a:r>
              <a:rPr lang="uk-UA" i="1" dirty="0"/>
              <a:t> засобів, логічну побудову повідомлення, його комунікативні наміри, манеру говоріння.</a:t>
            </a:r>
            <a:endParaRPr lang="uk-UA" dirty="0"/>
          </a:p>
          <a:p>
            <a:pPr marL="0" indent="0">
              <a:buNone/>
            </a:pPr>
            <a:r>
              <a:rPr lang="uk-UA" b="1" dirty="0" err="1"/>
              <a:t>Метакомунікація</a:t>
            </a:r>
            <a:r>
              <a:rPr lang="uk-UA" dirty="0"/>
              <a:t> у загальному розумінні становить частину вербальної комунікації, яка спрямована сама на себе: різні аспекти самоорганізації спілкування, мовленнєві акти з приводу спілкування (М. Макаров).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Інколи </a:t>
            </a:r>
            <a:r>
              <a:rPr lang="uk-UA" dirty="0"/>
              <a:t>під </a:t>
            </a:r>
            <a:r>
              <a:rPr lang="uk-UA" b="1" dirty="0" err="1"/>
              <a:t>метакомунікацією</a:t>
            </a:r>
            <a:r>
              <a:rPr lang="uk-UA" dirty="0"/>
              <a:t> розуміють </a:t>
            </a:r>
            <a:r>
              <a:rPr lang="uk-UA" b="1" dirty="0"/>
              <a:t>рефлексію</a:t>
            </a:r>
            <a:r>
              <a:rPr lang="uk-UA" dirty="0"/>
              <a:t> — моніторинг мовленнєвої ситуації в дискурсі; адаптивний функціональний самоконтроль дискурсу.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42822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6418" y="1121432"/>
            <a:ext cx="9980682" cy="1444925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uk-UA" b="1" dirty="0" err="1" smtClean="0"/>
              <a:t>Метакомунікативні</a:t>
            </a:r>
            <a:r>
              <a:rPr lang="uk-UA" b="1" dirty="0" smtClean="0"/>
              <a:t> мовленнєві акти можуть </a:t>
            </a:r>
            <a:r>
              <a:rPr lang="uk-UA" b="1" dirty="0" err="1" smtClean="0"/>
              <a:t>моніторити</a:t>
            </a:r>
            <a:r>
              <a:rPr lang="uk-UA" b="1" dirty="0" smtClean="0"/>
              <a:t> (здійснювати контроль) такі компоненти комунікативного акту: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04900" y="2751826"/>
            <a:ext cx="9982200" cy="2631057"/>
          </a:xfrm>
        </p:spPr>
        <p:txBody>
          <a:bodyPr>
            <a:normAutofit/>
          </a:bodyPr>
          <a:lstStyle/>
          <a:p>
            <a:r>
              <a:rPr lang="uk-UA" sz="2800" dirty="0"/>
              <a:t> </a:t>
            </a:r>
            <a:r>
              <a:rPr lang="uk-UA" sz="2800" dirty="0" smtClean="0"/>
              <a:t>контакт</a:t>
            </a:r>
            <a:r>
              <a:rPr lang="uk-UA" sz="2800" dirty="0"/>
              <a:t>;</a:t>
            </a:r>
            <a:endParaRPr lang="uk-UA" sz="2800" dirty="0" smtClean="0"/>
          </a:p>
          <a:p>
            <a:r>
              <a:rPr lang="uk-UA" sz="2800" dirty="0"/>
              <a:t> </a:t>
            </a:r>
            <a:r>
              <a:rPr lang="uk-UA" sz="2800" dirty="0" smtClean="0"/>
              <a:t>канал; </a:t>
            </a:r>
          </a:p>
          <a:p>
            <a:r>
              <a:rPr lang="uk-UA" sz="2800" dirty="0"/>
              <a:t>міжособистісні та соціальні стосунки </a:t>
            </a:r>
            <a:r>
              <a:rPr lang="uk-UA" sz="2800" dirty="0" err="1" smtClean="0"/>
              <a:t>комунікантів</a:t>
            </a:r>
            <a:r>
              <a:rPr lang="uk-UA" sz="2800" dirty="0" smtClean="0"/>
              <a:t>;</a:t>
            </a:r>
          </a:p>
          <a:p>
            <a:r>
              <a:rPr lang="uk-UA" sz="2800" dirty="0"/>
              <a:t>форма і зміст </a:t>
            </a:r>
            <a:r>
              <a:rPr lang="uk-UA" sz="2800" dirty="0" smtClean="0"/>
              <a:t>повідомлення.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848456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/>
              <a:t>Деякі </a:t>
            </a:r>
            <a:r>
              <a:rPr lang="uk-UA" b="1" dirty="0" err="1"/>
              <a:t>метакомунікативні</a:t>
            </a:r>
            <a:r>
              <a:rPr lang="uk-UA" b="1" dirty="0"/>
              <a:t> одиниці </a:t>
            </a:r>
            <a:r>
              <a:rPr lang="uk-UA" dirty="0"/>
              <a:t>— </a:t>
            </a:r>
            <a:r>
              <a:rPr lang="uk-UA" b="1" dirty="0" err="1"/>
              <a:t>поліфункціональні</a:t>
            </a:r>
            <a:r>
              <a:rPr lang="uk-UA" dirty="0"/>
              <a:t>, наприклад фрази </a:t>
            </a:r>
            <a:r>
              <a:rPr lang="uk-UA" i="1" dirty="0"/>
              <a:t>Знаєте; Ну; Між іншим </a:t>
            </a:r>
            <a:r>
              <a:rPr lang="uk-UA" dirty="0"/>
              <a:t>не лише структурують дискурс, а й представляють тему, привертають увагу адресата, полегшують сприйняття.</a:t>
            </a:r>
          </a:p>
          <a:p>
            <a:r>
              <a:rPr lang="uk-UA" dirty="0" err="1"/>
              <a:t>Комуніканти</a:t>
            </a:r>
            <a:r>
              <a:rPr lang="uk-UA" dirty="0"/>
              <a:t> також здійснюють моніторинг норм спілкування, зокрема стиль мовлення та тональність спілкування </a:t>
            </a:r>
            <a:r>
              <a:rPr lang="uk-UA" i="1" dirty="0"/>
              <a:t>(Не говоріть таким тоном; Стежте за мовою; Як ви смієте так говорити!); </a:t>
            </a:r>
            <a:r>
              <a:rPr lang="uk-UA" dirty="0"/>
              <a:t>обміну комунікативними ролями </a:t>
            </a:r>
            <a:r>
              <a:rPr lang="uk-UA" i="1" dirty="0"/>
              <a:t>(Вибачте, що перебиваю Вас; Говоріть, я слухаю; Дай мені сказати). </a:t>
            </a:r>
            <a:endParaRPr lang="uk-UA" i="1" dirty="0" smtClean="0"/>
          </a:p>
          <a:p>
            <a:r>
              <a:rPr lang="uk-UA" dirty="0" smtClean="0"/>
              <a:t>Деякі дослідники елементи</a:t>
            </a:r>
            <a:r>
              <a:rPr lang="uk-UA" dirty="0"/>
              <a:t>, які повідомляють координати певного висловлювання у потоці мовлення стосовно попередніх та наступних мовленнєвих дій, називають </a:t>
            </a:r>
            <a:r>
              <a:rPr lang="uk-UA" b="1" dirty="0"/>
              <a:t>дейксисом дискурсу</a:t>
            </a:r>
            <a:r>
              <a:rPr lang="uk-UA" dirty="0"/>
              <a:t> (аналогічно до того, як традиційний дейксис особи, місця та часу орієнтує висловлювання у фізичному просторі). Дейксис дискурсу використовує на позначення точки відліку в системі координат повідомлення, індекси місця та часу: </a:t>
            </a:r>
            <a:r>
              <a:rPr lang="uk-UA" i="1" dirty="0"/>
              <a:t>Як я вже говорив раніше...; Пізніше я поясню...; Попередньо ми говорили... </a:t>
            </a:r>
            <a:r>
              <a:rPr lang="uk-UA" dirty="0"/>
              <a:t>тощо.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29981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ідзаголовок 6"/>
          <p:cNvSpPr>
            <a:spLocks noGrp="1"/>
          </p:cNvSpPr>
          <p:nvPr>
            <p:ph type="subTitle" idx="1"/>
          </p:nvPr>
        </p:nvSpPr>
        <p:spPr>
          <a:xfrm>
            <a:off x="931654" y="2665561"/>
            <a:ext cx="10722632" cy="1923691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dirty="0"/>
              <a:t> </a:t>
            </a:r>
            <a:r>
              <a:rPr lang="uk-UA" sz="2800" dirty="0" smtClean="0"/>
              <a:t>Отже</a:t>
            </a:r>
            <a:r>
              <a:rPr lang="uk-UA" sz="2800" dirty="0"/>
              <a:t>, під час комунікативного акту, створюючи, передаючи й інтерпретуючи повідомлення, </a:t>
            </a:r>
            <a:r>
              <a:rPr lang="uk-UA" sz="2800" dirty="0" err="1"/>
              <a:t>комуніканти</a:t>
            </a:r>
            <a:r>
              <a:rPr lang="uk-UA" sz="2800" dirty="0"/>
              <a:t> використовують спеціальні мовленнєві акти, які спрямовані на безперебійну організацію їхньої вербальної взаємодії.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6135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83865" y="3036496"/>
            <a:ext cx="7616407" cy="974785"/>
          </a:xfrm>
        </p:spPr>
        <p:txBody>
          <a:bodyPr>
            <a:normAutofit/>
          </a:bodyPr>
          <a:lstStyle/>
          <a:p>
            <a:r>
              <a:rPr lang="uk-UA" sz="6000" b="1" dirty="0" smtClean="0"/>
              <a:t>Дякую за увагу!</a:t>
            </a:r>
            <a:endParaRPr lang="uk-UA" sz="6000" b="1" dirty="0"/>
          </a:p>
        </p:txBody>
      </p:sp>
    </p:spTree>
    <p:extLst>
      <p:ext uri="{BB962C8B-B14F-4D97-AF65-F5344CB8AC3E}">
        <p14:creationId xmlns:p14="http://schemas.microsoft.com/office/powerpoint/2010/main" val="726037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uk-UA" sz="4400" b="1" dirty="0" smtClean="0"/>
              <a:t>Література</a:t>
            </a:r>
            <a:endParaRPr lang="uk-UA" sz="44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931653" y="1600200"/>
            <a:ext cx="10325819" cy="492137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1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Базова:</a:t>
            </a:r>
            <a:endParaRPr lang="uk-UA" sz="21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21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Бацевич</a:t>
            </a:r>
            <a:r>
              <a:rPr lang="uk-UA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Ф.С. Основи комунікативної лінгвістики: підручник / Ф.С. </a:t>
            </a:r>
            <a:r>
              <a:rPr lang="uk-UA" sz="21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Бацевич</a:t>
            </a:r>
            <a:r>
              <a:rPr lang="uk-UA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К.: Видавничий центр «Академія», 2004. – 342 с.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Гриценко Т.Б. Етика ділового спілкування: </a:t>
            </a:r>
            <a:r>
              <a:rPr lang="uk-UA" sz="21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1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</a:t>
            </a:r>
            <a:r>
              <a:rPr lang="uk-UA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/ за ред. Т.Б. Гриценко, Т.Д. Іщенко, Т.Ф. Мельничук – К.: Центр учбової літератури, 2007. – 344 с.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21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Сайтерли</a:t>
            </a:r>
            <a:r>
              <a:rPr lang="uk-UA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І.А. Культура міжособистісних стосунків: навчальний посібник / І.А. </a:t>
            </a:r>
            <a:r>
              <a:rPr lang="uk-UA" sz="21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Сайтерли</a:t>
            </a:r>
            <a:r>
              <a:rPr lang="uk-UA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К.: «</a:t>
            </a:r>
            <a:r>
              <a:rPr lang="uk-UA" sz="21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Академвидав</a:t>
            </a:r>
            <a:r>
              <a:rPr lang="uk-UA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2007. – 239 с.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Семенюк О.А. Основи теорії </a:t>
            </a:r>
            <a:r>
              <a:rPr lang="uk-UA" sz="21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мовної</a:t>
            </a:r>
            <a:r>
              <a:rPr lang="uk-UA" sz="2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комунікації : </a:t>
            </a:r>
            <a:r>
              <a:rPr lang="uk-UA" sz="21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2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1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uk-UA" sz="2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/ О.А. Семенюк, В.Ю. Паращук. – К. : ВЦ «Академія», 2010. – 240 с. (Серія «Альма-матер»). – С. 159-176.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uk-UA" sz="21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Філоненко</a:t>
            </a:r>
            <a:r>
              <a:rPr lang="uk-UA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М. Психологія спілкування: навчальний посібник / М. </a:t>
            </a:r>
            <a:r>
              <a:rPr lang="uk-UA" sz="21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Філоненко</a:t>
            </a:r>
            <a:r>
              <a:rPr lang="uk-UA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К. : Центр учбової літератури, 2008.- 224 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- </a:t>
            </a:r>
            <a:r>
              <a:rPr lang="uk-UA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Режим доступу: 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http://www.info-library.com.ua/books-book-163.html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uk-UA" sz="21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Яшенкова</a:t>
            </a:r>
            <a:r>
              <a:rPr lang="uk-UA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О.В. Основи теорії </a:t>
            </a:r>
            <a:r>
              <a:rPr lang="uk-UA" sz="21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мовної</a:t>
            </a:r>
            <a:r>
              <a:rPr lang="uk-UA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комунікації: навчальний посібник / О.В. </a:t>
            </a:r>
            <a:r>
              <a:rPr lang="uk-UA" sz="21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Яшенкова</a:t>
            </a:r>
            <a:r>
              <a:rPr lang="uk-UA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К.: Видавничий центр «Академія», 2010. – 309 с.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1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Допоміжна: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21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Бутенко</a:t>
            </a:r>
            <a:r>
              <a:rPr lang="uk-UA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Н.Ю. Комунікативні процеси у навчанні: підручник / Н.Ю. </a:t>
            </a:r>
            <a:r>
              <a:rPr lang="uk-UA" sz="21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Бутенко</a:t>
            </a:r>
            <a:r>
              <a:rPr lang="uk-UA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К.: КНЕУ, 2004. – 383 с.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Зубенко Л.Г. Культура ділового спілкування: навчальний посібник / Л.Г. Зубенко, В.Д. Нємцов. – К.: «</a:t>
            </a:r>
            <a:r>
              <a:rPr lang="uk-UA" sz="21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ЕксОб</a:t>
            </a:r>
            <a:r>
              <a:rPr lang="uk-UA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2000. – 200 с.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uk-UA" sz="16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10278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/>
            <a:r>
              <a:rPr lang="uk-UA" sz="4000" b="1" dirty="0"/>
              <a:t>1</a:t>
            </a:r>
            <a:r>
              <a:rPr lang="uk-UA" sz="4000" b="1" dirty="0" smtClean="0"/>
              <a:t>. Комунікативна </a:t>
            </a:r>
            <a:r>
              <a:rPr lang="uk-UA" sz="4000" b="1" dirty="0"/>
              <a:t>поведінка.</a:t>
            </a:r>
            <a:endParaRPr lang="uk-UA" sz="40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1104900" y="1626079"/>
            <a:ext cx="9980682" cy="4571999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rmAutofit fontScale="92500"/>
          </a:bodyPr>
          <a:lstStyle/>
          <a:p>
            <a:pPr marL="0" indent="0" algn="just">
              <a:buNone/>
            </a:pPr>
            <a:r>
              <a:rPr lang="uk-UA" sz="2800" dirty="0">
                <a:solidFill>
                  <a:schemeClr val="accent4">
                    <a:lumMod val="50000"/>
                  </a:schemeClr>
                </a:solidFill>
                <a:cs typeface="Times New Roman" panose="02020603050405020304" pitchFamily="18" charset="0"/>
              </a:rPr>
              <a:t>Із 70-х років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cs typeface="Times New Roman" panose="02020603050405020304" pitchFamily="18" charset="0"/>
              </a:rPr>
              <a:t>XX </a:t>
            </a:r>
            <a:r>
              <a:rPr lang="uk-UA" sz="2800" dirty="0">
                <a:solidFill>
                  <a:schemeClr val="accent4">
                    <a:lumMod val="50000"/>
                  </a:schemeClr>
                </a:solidFill>
                <a:cs typeface="Times New Roman" panose="02020603050405020304" pitchFamily="18" charset="0"/>
              </a:rPr>
              <a:t>ст. й дотепер увагу дослідників привертають комунікативна поведінка та її етнокультурна складова. Адже в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cs typeface="Times New Roman" panose="02020603050405020304" pitchFamily="18" charset="0"/>
              </a:rPr>
              <a:t>III </a:t>
            </a:r>
            <a:r>
              <a:rPr lang="uk-UA" sz="2800" dirty="0">
                <a:solidFill>
                  <a:schemeClr val="accent4">
                    <a:lumMod val="50000"/>
                  </a:schemeClr>
                </a:solidFill>
                <a:cs typeface="Times New Roman" panose="02020603050405020304" pitchFamily="18" charset="0"/>
              </a:rPr>
              <a:t>тис. глобалізація й </a:t>
            </a:r>
            <a:r>
              <a:rPr lang="uk-UA" sz="2800" dirty="0" err="1">
                <a:solidFill>
                  <a:schemeClr val="accent4">
                    <a:lumMod val="50000"/>
                  </a:schemeClr>
                </a:solidFill>
                <a:cs typeface="Times New Roman" panose="02020603050405020304" pitchFamily="18" charset="0"/>
              </a:rPr>
              <a:t>інтерналізація</a:t>
            </a:r>
            <a:r>
              <a:rPr lang="uk-UA" sz="2800" dirty="0">
                <a:solidFill>
                  <a:schemeClr val="accent4">
                    <a:lumMod val="50000"/>
                  </a:schemeClr>
                </a:solidFill>
                <a:cs typeface="Times New Roman" panose="02020603050405020304" pitchFamily="18" charset="0"/>
              </a:rPr>
              <a:t> створюють безпрецедентні можливості для міжкультурного спілкування, провідними принципами якого є знання, розуміння та усвідомлення особливостей комунікативної поведінки представників інших культур та їх впливу на комунікацію.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uk-UA" sz="2800" b="1" dirty="0">
                <a:solidFill>
                  <a:schemeClr val="accent4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uk-UA" sz="2800" b="1" dirty="0">
                <a:solidFill>
                  <a:srgbClr val="00B0F0"/>
                </a:solidFill>
                <a:cs typeface="Times New Roman" panose="02020603050405020304" pitchFamily="18" charset="0"/>
              </a:rPr>
              <a:t>Комунікативна поведінка (КП) </a:t>
            </a:r>
            <a:r>
              <a:rPr lang="uk-UA" sz="2800" dirty="0">
                <a:solidFill>
                  <a:schemeClr val="accent4">
                    <a:lumMod val="50000"/>
                  </a:schemeClr>
                </a:solidFill>
                <a:cs typeface="Times New Roman" panose="02020603050405020304" pitchFamily="18" charset="0"/>
              </a:rPr>
              <a:t>— сукупність </a:t>
            </a:r>
            <a:r>
              <a:rPr lang="uk-UA" sz="2800" dirty="0" err="1">
                <a:solidFill>
                  <a:schemeClr val="accent4">
                    <a:lumMod val="50000"/>
                  </a:schemeClr>
                </a:solidFill>
                <a:cs typeface="Times New Roman" panose="02020603050405020304" pitchFamily="18" charset="0"/>
              </a:rPr>
              <a:t>мовних</a:t>
            </a:r>
            <a:r>
              <a:rPr lang="uk-UA" sz="2800" dirty="0">
                <a:solidFill>
                  <a:schemeClr val="accent4">
                    <a:lumMod val="50000"/>
                  </a:schemeClr>
                </a:solidFill>
                <a:cs typeface="Times New Roman" panose="02020603050405020304" pitchFamily="18" charset="0"/>
              </a:rPr>
              <a:t> і позамовних дій, здійснених </a:t>
            </a:r>
            <a:r>
              <a:rPr lang="uk-UA" sz="2800" dirty="0" err="1">
                <a:solidFill>
                  <a:schemeClr val="accent4">
                    <a:lumMod val="50000"/>
                  </a:schemeClr>
                </a:solidFill>
                <a:cs typeface="Times New Roman" panose="02020603050405020304" pitchFamily="18" charset="0"/>
              </a:rPr>
              <a:t>комунікантами</a:t>
            </a:r>
            <a:r>
              <a:rPr lang="uk-UA" sz="2800" dirty="0">
                <a:solidFill>
                  <a:schemeClr val="accent4">
                    <a:lumMod val="50000"/>
                  </a:schemeClr>
                </a:solidFill>
                <a:cs typeface="Times New Roman" panose="02020603050405020304" pitchFamily="18" charset="0"/>
              </a:rPr>
              <a:t> в межах комунікативного акту з метою досягнення комунікативної мети (стратегічного результату) певної вербальної взаємодії.</a:t>
            </a:r>
          </a:p>
          <a:p>
            <a:pPr rtl="0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5378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79893" y="1720970"/>
            <a:ext cx="10368951" cy="425713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lvl="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uk-UA" sz="2500" dirty="0">
                <a:solidFill>
                  <a:srgbClr val="4D4D4D">
                    <a:lumMod val="50000"/>
                  </a:srgbClr>
                </a:solidFill>
                <a:cs typeface="Times New Roman" panose="02020603050405020304" pitchFamily="18" charset="0"/>
              </a:rPr>
              <a:t>Термін «комунікативна поведінка» вперше використав </a:t>
            </a:r>
            <a:r>
              <a:rPr lang="uk-UA" sz="2500" b="1" dirty="0">
                <a:solidFill>
                  <a:srgbClr val="4D4D4D">
                    <a:lumMod val="50000"/>
                  </a:srgbClr>
                </a:solidFill>
                <a:cs typeface="Times New Roman" panose="02020603050405020304" pitchFamily="18" charset="0"/>
              </a:rPr>
              <a:t>Й. </a:t>
            </a:r>
            <a:r>
              <a:rPr lang="uk-UA" sz="2500" b="1" dirty="0" err="1">
                <a:solidFill>
                  <a:srgbClr val="4D4D4D">
                    <a:lumMod val="50000"/>
                  </a:srgbClr>
                </a:solidFill>
                <a:cs typeface="Times New Roman" panose="02020603050405020304" pitchFamily="18" charset="0"/>
              </a:rPr>
              <a:t>Стернін</a:t>
            </a:r>
            <a:r>
              <a:rPr lang="uk-UA" sz="2500" b="1" dirty="0">
                <a:solidFill>
                  <a:srgbClr val="4D4D4D">
                    <a:lumMod val="50000"/>
                  </a:srgbClr>
                </a:solidFill>
                <a:cs typeface="Times New Roman" panose="02020603050405020304" pitchFamily="18" charset="0"/>
              </a:rPr>
              <a:t> у 1989 р. </a:t>
            </a:r>
            <a:r>
              <a:rPr lang="uk-UA" sz="2500" dirty="0">
                <a:solidFill>
                  <a:srgbClr val="4D4D4D">
                    <a:lumMod val="50000"/>
                  </a:srgbClr>
                </a:solidFill>
                <a:cs typeface="Times New Roman" panose="02020603050405020304" pitchFamily="18" charset="0"/>
              </a:rPr>
              <a:t>у праці </a:t>
            </a:r>
            <a:r>
              <a:rPr lang="uk-UA" sz="2500" b="1" dirty="0">
                <a:solidFill>
                  <a:srgbClr val="4D4D4D">
                    <a:lumMod val="50000"/>
                  </a:srgbClr>
                </a:solidFill>
                <a:cs typeface="Times New Roman" panose="02020603050405020304" pitchFamily="18" charset="0"/>
              </a:rPr>
              <a:t>«Про поняття комунікативної поведінки». </a:t>
            </a:r>
          </a:p>
          <a:p>
            <a:pPr lvl="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uk-UA" sz="2500" b="1" dirty="0">
                <a:solidFill>
                  <a:srgbClr val="4D4D4D">
                    <a:lumMod val="50000"/>
                  </a:srgbClr>
                </a:solidFill>
                <a:cs typeface="Times New Roman" panose="02020603050405020304" pitchFamily="18" charset="0"/>
              </a:rPr>
              <a:t>КП охоплює </a:t>
            </a:r>
            <a:r>
              <a:rPr lang="uk-UA" sz="2500" dirty="0">
                <a:solidFill>
                  <a:srgbClr val="4D4D4D">
                    <a:lumMod val="50000"/>
                  </a:srgbClr>
                </a:solidFill>
                <a:cs typeface="Times New Roman" panose="02020603050405020304" pitchFamily="18" charset="0"/>
              </a:rPr>
              <a:t>вербальну та невербальну складові, використовується як родове поняття щодо категорій </a:t>
            </a:r>
            <a:r>
              <a:rPr lang="uk-UA" sz="2500" b="1" dirty="0">
                <a:solidFill>
                  <a:srgbClr val="4D4D4D">
                    <a:lumMod val="50000"/>
                  </a:srgbClr>
                </a:solidFill>
                <a:cs typeface="Times New Roman" panose="02020603050405020304" pitchFamily="18" charset="0"/>
              </a:rPr>
              <a:t>«мовленнєва поведінка»</a:t>
            </a:r>
            <a:r>
              <a:rPr lang="uk-UA" sz="2500" dirty="0">
                <a:solidFill>
                  <a:srgbClr val="4D4D4D">
                    <a:lumMod val="50000"/>
                  </a:srgbClr>
                </a:solidFill>
                <a:cs typeface="Times New Roman" panose="02020603050405020304" pitchFamily="18" charset="0"/>
              </a:rPr>
              <a:t>, </a:t>
            </a:r>
            <a:r>
              <a:rPr lang="uk-UA" sz="2500" b="1" dirty="0">
                <a:solidFill>
                  <a:srgbClr val="4D4D4D">
                    <a:lumMod val="50000"/>
                  </a:srgbClr>
                </a:solidFill>
                <a:cs typeface="Times New Roman" panose="02020603050405020304" pitchFamily="18" charset="0"/>
              </a:rPr>
              <a:t>«мовленнєве (вербальне) спілкування»</a:t>
            </a:r>
            <a:r>
              <a:rPr lang="uk-UA" sz="2500" dirty="0">
                <a:solidFill>
                  <a:srgbClr val="4D4D4D">
                    <a:lumMod val="50000"/>
                  </a:srgbClr>
                </a:solidFill>
                <a:cs typeface="Times New Roman" panose="02020603050405020304" pitchFamily="18" charset="0"/>
              </a:rPr>
              <a:t>. </a:t>
            </a:r>
          </a:p>
          <a:p>
            <a:pPr marL="0" lvl="0" indent="0" algn="just">
              <a:spcBef>
                <a:spcPts val="1000"/>
              </a:spcBef>
              <a:buNone/>
            </a:pPr>
            <a:r>
              <a:rPr lang="uk-UA" sz="2500" dirty="0">
                <a:solidFill>
                  <a:srgbClr val="4D4D4D">
                    <a:lumMod val="50000"/>
                  </a:srgbClr>
                </a:solidFill>
                <a:cs typeface="Times New Roman" panose="02020603050405020304" pitchFamily="18" charset="0"/>
              </a:rPr>
              <a:t>Вона передбачає не лише ввічливе, еталонне спілкування (мовленнєвий етикет), а й реальну комунікативну практику. Комунікативна поведінка етносу визначається його комунікативною свідомістю та є способом екстеріоризації комунікативної свідомості, так само як мова </a:t>
            </a:r>
            <a:r>
              <a:rPr lang="uk-UA" sz="2500" dirty="0" err="1">
                <a:solidFill>
                  <a:srgbClr val="4D4D4D">
                    <a:lumMod val="50000"/>
                  </a:srgbClr>
                </a:solidFill>
                <a:cs typeface="Times New Roman" panose="02020603050405020304" pitchFamily="18" charset="0"/>
              </a:rPr>
              <a:t>екстеріоризує</a:t>
            </a:r>
            <a:r>
              <a:rPr lang="uk-UA" sz="2500" dirty="0">
                <a:solidFill>
                  <a:srgbClr val="4D4D4D">
                    <a:lumMod val="50000"/>
                  </a:srgbClr>
                </a:solidFill>
                <a:cs typeface="Times New Roman" panose="02020603050405020304" pitchFamily="18" charset="0"/>
              </a:rPr>
              <a:t> когнітивну свідомість.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2450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638355" y="2329133"/>
            <a:ext cx="11050437" cy="4019909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Під </a:t>
            </a:r>
            <a:r>
              <a:rPr lang="ru-RU" sz="2100" b="1" dirty="0" err="1">
                <a:solidFill>
                  <a:srgbClr val="00B0F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комунікативною</a:t>
            </a:r>
            <a:r>
              <a:rPr lang="ru-RU" sz="2100" b="1" dirty="0">
                <a:solidFill>
                  <a:srgbClr val="00B0F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B0F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свідомістю</a:t>
            </a:r>
            <a:r>
              <a:rPr lang="ru-RU" sz="2100" dirty="0">
                <a:solidFill>
                  <a:srgbClr val="00B0F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(КС) Й.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Стернін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загальному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сенсі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розумів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механізмів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забезпечують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комунікативну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суб'єкта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окремого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індивіда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спільноти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людей) </a:t>
            </a:r>
            <a:r>
              <a:rPr lang="ru-RU" sz="2100" b="1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комунікативна</a:t>
            </a:r>
            <a:r>
              <a:rPr lang="ru-RU" sz="21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свідомість</a:t>
            </a:r>
            <a:r>
              <a:rPr lang="ru-RU" sz="21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1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100" b="1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індивідуальною</a:t>
            </a:r>
            <a:r>
              <a:rPr lang="ru-RU" sz="21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1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суспільною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множинні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антропологічних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характеристик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носіїв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гендерна,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вікова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професійна</a:t>
            </a:r>
            <a:r>
              <a:rPr lang="uk-UA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КП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змоделювати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1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національну</a:t>
            </a:r>
            <a:r>
              <a:rPr lang="ru-RU" sz="2100" b="1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1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комунікативну</a:t>
            </a:r>
            <a:r>
              <a:rPr lang="ru-RU" sz="2100" b="1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1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свідомість</a:t>
            </a:r>
            <a:r>
              <a:rPr lang="ru-RU" sz="2100" b="1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(НКС)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(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3. Попова, Й.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Стернін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), яка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охоплює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ментальних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комунікативних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категорій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загальних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комунікативних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понять,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впорядковують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2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1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0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15647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Місце для тексту 5"/>
          <p:cNvSpPr>
            <a:spLocks noGrp="1"/>
          </p:cNvSpPr>
          <p:nvPr>
            <p:ph type="body" sz="half" idx="2"/>
          </p:nvPr>
        </p:nvSpPr>
        <p:spPr>
          <a:xfrm>
            <a:off x="491707" y="1639018"/>
            <a:ext cx="11266097" cy="4485737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lnSpc>
                <a:spcPts val="2400"/>
              </a:lnSpc>
              <a:spcBef>
                <a:spcPts val="0"/>
              </a:spcBef>
            </a:pPr>
            <a:r>
              <a:rPr lang="ru-RU" sz="2000" b="1" dirty="0">
                <a:solidFill>
                  <a:srgbClr val="000000"/>
                </a:solidFill>
                <a:cs typeface="Times New Roman" panose="02020603050405020304" pitchFamily="18" charset="0"/>
              </a:rPr>
              <a:t>Комунікативна </a:t>
            </a:r>
            <a:r>
              <a:rPr lang="ru-RU" sz="20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категорія</a:t>
            </a:r>
            <a:r>
              <a:rPr lang="ru-RU" sz="2000" b="1" dirty="0">
                <a:solidFill>
                  <a:srgbClr val="000000"/>
                </a:solidFill>
                <a:cs typeface="Times New Roman" panose="02020603050405020304" pitchFamily="18" charset="0"/>
              </a:rPr>
              <a:t> (КК) </a:t>
            </a:r>
            <a:r>
              <a:rPr lang="ru-RU" sz="20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вміщує</a:t>
            </a:r>
            <a:r>
              <a:rPr lang="ru-RU" sz="2000" b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певне</a:t>
            </a:r>
            <a:r>
              <a:rPr lang="ru-RU" sz="2000" b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концептуальне</a:t>
            </a:r>
            <a:r>
              <a:rPr lang="ru-RU" sz="2000" b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знання</a:t>
            </a:r>
            <a:r>
              <a:rPr lang="ru-RU" sz="2000" b="1" dirty="0">
                <a:solidFill>
                  <a:srgbClr val="000000"/>
                </a:solidFill>
                <a:cs typeface="Times New Roman" panose="02020603050405020304" pitchFamily="18" charset="0"/>
              </a:rPr>
              <a:t> про </a:t>
            </a:r>
            <a:r>
              <a:rPr lang="ru-RU" sz="20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комунікацію</a:t>
            </a:r>
            <a:r>
              <a:rPr lang="uk-UA" sz="2000" b="1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ts val="2400"/>
              </a:lnSpc>
              <a:spcBef>
                <a:spcPts val="0"/>
              </a:spcBef>
            </a:pPr>
            <a:r>
              <a:rPr lang="uk-UA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1) </a:t>
            </a:r>
            <a:r>
              <a:rPr lang="ru-RU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інформаційний</a:t>
            </a:r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аспект </a:t>
            </a:r>
            <a:r>
              <a:rPr lang="ru-RU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категорії</a:t>
            </a:r>
            <a:r>
              <a:rPr lang="uk-UA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ts val="2400"/>
              </a:lnSpc>
              <a:spcBef>
                <a:spcPts val="0"/>
              </a:spcBef>
            </a:pPr>
            <a:r>
              <a:rPr lang="uk-UA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2) </a:t>
            </a:r>
            <a:r>
              <a:rPr lang="ru-RU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прескрипції</a:t>
            </a:r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приписи</a:t>
            </a:r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здійснення</a:t>
            </a:r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комунікативного</a:t>
            </a:r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процесу</a:t>
            </a:r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— правила </a:t>
            </a:r>
            <a:r>
              <a:rPr lang="ru-RU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спілкування</a:t>
            </a:r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  <a:endParaRPr lang="ru-RU" sz="2000" b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ctr">
              <a:lnSpc>
                <a:spcPts val="2400"/>
              </a:lnSpc>
              <a:spcBef>
                <a:spcPts val="0"/>
              </a:spcBef>
            </a:pPr>
            <a:endParaRPr lang="ru-RU" sz="2000" b="1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ctr">
              <a:lnSpc>
                <a:spcPts val="2400"/>
              </a:lnSpc>
              <a:spcBef>
                <a:spcPts val="0"/>
              </a:spcBef>
            </a:pPr>
            <a:r>
              <a:rPr lang="ru-RU" sz="2000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При </a:t>
            </a:r>
            <a:r>
              <a:rPr lang="ru-RU" sz="20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цьому</a:t>
            </a:r>
            <a:r>
              <a:rPr lang="ru-RU" sz="2000" b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прескрипційна</a:t>
            </a:r>
            <a:r>
              <a:rPr lang="ru-RU" sz="2000" b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складова</a:t>
            </a:r>
            <a:r>
              <a:rPr lang="ru-RU" sz="2000" b="1" dirty="0">
                <a:solidFill>
                  <a:srgbClr val="000000"/>
                </a:solidFill>
                <a:cs typeface="Times New Roman" panose="02020603050405020304" pitchFamily="18" charset="0"/>
              </a:rPr>
              <a:t> КК </a:t>
            </a:r>
            <a:r>
              <a:rPr lang="ru-RU" sz="20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охоплює</a:t>
            </a:r>
            <a:r>
              <a:rPr lang="ru-RU" sz="2000" b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приписи</a:t>
            </a:r>
            <a:r>
              <a:rPr lang="uk-UA" sz="2000" b="1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</a:p>
          <a:p>
            <a:pPr marL="285750" lvl="0" indent="-285750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рекомендаційного</a:t>
            </a:r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характеру (</a:t>
            </a:r>
            <a:r>
              <a:rPr lang="ru-RU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і як треба </a:t>
            </a:r>
            <a:r>
              <a:rPr lang="ru-RU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робити</a:t>
            </a:r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спілкуванні</a:t>
            </a:r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r>
              <a:rPr lang="uk-UA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</a:p>
          <a:p>
            <a:pPr marL="285750" lvl="0" indent="-285750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заборонного</a:t>
            </a:r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чого</a:t>
            </a:r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можна</a:t>
            </a:r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робити</a:t>
            </a:r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спілкуванні</a:t>
            </a:r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r>
              <a:rPr lang="uk-UA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; </a:t>
            </a:r>
          </a:p>
          <a:p>
            <a:pPr marL="285750" lvl="0" indent="-285750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експланаторного</a:t>
            </a:r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(як </a:t>
            </a:r>
            <a:r>
              <a:rPr lang="ru-RU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слід</a:t>
            </a:r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розуміти</a:t>
            </a:r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комунікативні</a:t>
            </a:r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факти</a:t>
            </a:r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дії</a:t>
            </a:r>
            <a:r>
              <a:rPr lang="ru-RU" sz="2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).</a:t>
            </a:r>
          </a:p>
          <a:p>
            <a:pPr marL="285750" lvl="0" indent="-285750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Вичерпний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інвентарний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перелік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КК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укладено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російської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комунікативної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релевантними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ввічливість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грубість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комунікабельність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комунікативна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недоторканність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комунікативна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емоційність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комунікативна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оцінність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комунікативний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тиск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конфлікт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мовчання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(Й.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Стернін</a:t>
            </a:r>
            <a:r>
              <a:rPr lang="ru-RU" sz="20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). КК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комунікативної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парадигмі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комунікативної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етносу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предметом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спеціальних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20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0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83544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тексту 3"/>
          <p:cNvSpPr>
            <a:spLocks noGrp="1"/>
          </p:cNvSpPr>
          <p:nvPr>
            <p:ph type="body" sz="half" idx="2"/>
          </p:nvPr>
        </p:nvSpPr>
        <p:spPr>
          <a:xfrm>
            <a:off x="586597" y="1617453"/>
            <a:ext cx="11197087" cy="4572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>
            <a:normAutofit lnSpcReduction="10000"/>
          </a:bodyPr>
          <a:lstStyle/>
          <a:p>
            <a:r>
              <a:rPr lang="ru-RU" sz="2400" dirty="0" err="1"/>
              <a:t>Отримання</a:t>
            </a:r>
            <a:r>
              <a:rPr lang="ru-RU" sz="2400" dirty="0"/>
              <a:t> </a:t>
            </a:r>
            <a:r>
              <a:rPr lang="ru-RU" sz="2400" dirty="0" err="1"/>
              <a:t>найбільш</a:t>
            </a:r>
            <a:r>
              <a:rPr lang="ru-RU" sz="2400" dirty="0"/>
              <a:t> </a:t>
            </a:r>
            <a:r>
              <a:rPr lang="ru-RU" sz="2400" dirty="0" err="1"/>
              <a:t>об'єктивних</a:t>
            </a:r>
            <a:r>
              <a:rPr lang="ru-RU" sz="2400" dirty="0"/>
              <a:t> </a:t>
            </a:r>
            <a:r>
              <a:rPr lang="ru-RU" sz="2400" dirty="0" err="1"/>
              <a:t>даних</a:t>
            </a:r>
            <a:r>
              <a:rPr lang="ru-RU" sz="2400" dirty="0"/>
              <a:t> </a:t>
            </a:r>
            <a:r>
              <a:rPr lang="ru-RU" sz="2400" dirty="0" err="1"/>
              <a:t>під</a:t>
            </a:r>
            <a:r>
              <a:rPr lang="ru-RU" sz="2400" dirty="0"/>
              <a:t> час </a:t>
            </a:r>
            <a:r>
              <a:rPr lang="ru-RU" sz="2400" dirty="0" err="1"/>
              <a:t>вивчення</a:t>
            </a:r>
            <a:r>
              <a:rPr lang="ru-RU" sz="2400" dirty="0"/>
              <a:t> КП </a:t>
            </a:r>
            <a:r>
              <a:rPr lang="ru-RU" sz="2400" dirty="0" err="1"/>
              <a:t>вимагає</a:t>
            </a:r>
            <a:r>
              <a:rPr lang="ru-RU" sz="2400" dirty="0"/>
              <a:t> </a:t>
            </a:r>
            <a:r>
              <a:rPr lang="ru-RU" sz="2400" b="1" dirty="0" err="1"/>
              <a:t>комплементарності</a:t>
            </a:r>
            <a:r>
              <a:rPr lang="ru-RU" sz="2400" b="1" dirty="0"/>
              <a:t> (</a:t>
            </a:r>
            <a:r>
              <a:rPr lang="ru-RU" sz="2400" b="1" dirty="0" err="1"/>
              <a:t>взаємодоповнювальності</a:t>
            </a:r>
            <a:r>
              <a:rPr lang="ru-RU" sz="2400" b="1" dirty="0"/>
              <a:t>) </a:t>
            </a:r>
            <a:r>
              <a:rPr lang="ru-RU" sz="2400" dirty="0" err="1"/>
              <a:t>мовного</a:t>
            </a:r>
            <a:r>
              <a:rPr lang="ru-RU" sz="2400" dirty="0"/>
              <a:t>, </a:t>
            </a:r>
            <a:r>
              <a:rPr lang="ru-RU" sz="2400" dirty="0" err="1"/>
              <a:t>мовленнєвого</a:t>
            </a:r>
            <a:r>
              <a:rPr lang="ru-RU" sz="2400" dirty="0"/>
              <a:t> та невербального </a:t>
            </a:r>
            <a:r>
              <a:rPr lang="ru-RU" sz="2400" dirty="0" err="1"/>
              <a:t>емпіричного</a:t>
            </a:r>
            <a:r>
              <a:rPr lang="ru-RU" sz="2400" dirty="0"/>
              <a:t> </a:t>
            </a:r>
            <a:r>
              <a:rPr lang="ru-RU" sz="2400" dirty="0" err="1"/>
              <a:t>матеріалу</a:t>
            </a:r>
            <a:r>
              <a:rPr lang="ru-RU" sz="2400" dirty="0"/>
              <a:t>. </a:t>
            </a:r>
            <a:endParaRPr lang="ru-RU" sz="2400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 err="1" smtClean="0"/>
              <a:t>Матеріалом</a:t>
            </a:r>
            <a:r>
              <a:rPr lang="ru-RU" sz="2400" dirty="0" smtClean="0"/>
              <a:t> </a:t>
            </a:r>
            <a:r>
              <a:rPr lang="ru-RU" sz="2400" dirty="0" err="1"/>
              <a:t>спостереження</a:t>
            </a:r>
            <a:r>
              <a:rPr lang="ru-RU" sz="2400" dirty="0"/>
              <a:t> </a:t>
            </a:r>
            <a:r>
              <a:rPr lang="ru-RU" sz="2400" dirty="0" err="1"/>
              <a:t>слугує</a:t>
            </a:r>
            <a:r>
              <a:rPr lang="ru-RU" sz="2400" dirty="0"/>
              <a:t> </a:t>
            </a:r>
            <a:r>
              <a:rPr lang="ru-RU" sz="2400" b="1" dirty="0" err="1"/>
              <a:t>вибірка</a:t>
            </a:r>
            <a:r>
              <a:rPr lang="ru-RU" sz="2400" b="1" dirty="0"/>
              <a:t> </a:t>
            </a:r>
            <a:r>
              <a:rPr lang="ru-RU" sz="2400" b="1" dirty="0" err="1"/>
              <a:t>паремій</a:t>
            </a:r>
            <a:r>
              <a:rPr lang="ru-RU" sz="2400" b="1" dirty="0"/>
              <a:t> </a:t>
            </a:r>
            <a:r>
              <a:rPr lang="ru-RU" sz="2400" dirty="0"/>
              <a:t>як </a:t>
            </a:r>
            <a:r>
              <a:rPr lang="ru-RU" sz="2400" dirty="0" err="1"/>
              <a:t>вторинних</a:t>
            </a:r>
            <a:r>
              <a:rPr lang="ru-RU" sz="2400" dirty="0"/>
              <a:t> </a:t>
            </a:r>
            <a:r>
              <a:rPr lang="ru-RU" sz="2400" dirty="0" err="1"/>
              <a:t>мовних</a:t>
            </a:r>
            <a:r>
              <a:rPr lang="ru-RU" sz="2400" dirty="0"/>
              <a:t> </a:t>
            </a:r>
            <a:r>
              <a:rPr lang="ru-RU" sz="2400" dirty="0" err="1"/>
              <a:t>знаків</a:t>
            </a:r>
            <a:r>
              <a:rPr lang="ru-RU" sz="2400" dirty="0"/>
              <a:t> — </a:t>
            </a:r>
            <a:r>
              <a:rPr lang="ru-RU" sz="2400" dirty="0" err="1"/>
              <a:t>стійких</a:t>
            </a:r>
            <a:r>
              <a:rPr lang="ru-RU" sz="2400" dirty="0"/>
              <a:t> </a:t>
            </a:r>
            <a:r>
              <a:rPr lang="ru-RU" sz="2400" dirty="0" err="1"/>
              <a:t>анонімних</a:t>
            </a:r>
            <a:r>
              <a:rPr lang="ru-RU" sz="2400" dirty="0"/>
              <a:t> </a:t>
            </a:r>
            <a:r>
              <a:rPr lang="ru-RU" sz="2400" dirty="0" err="1"/>
              <a:t>висловів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функціонують</a:t>
            </a:r>
            <a:r>
              <a:rPr lang="ru-RU" sz="2400" dirty="0"/>
              <a:t> як </a:t>
            </a:r>
            <a:r>
              <a:rPr lang="ru-RU" sz="2400" dirty="0" err="1"/>
              <a:t>маркери</a:t>
            </a:r>
            <a:r>
              <a:rPr lang="ru-RU" sz="2400" dirty="0"/>
              <a:t> </a:t>
            </a:r>
            <a:r>
              <a:rPr lang="ru-RU" sz="2400" dirty="0" err="1"/>
              <a:t>ситуацій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відношень</a:t>
            </a:r>
            <a:r>
              <a:rPr lang="ru-RU" sz="2400" dirty="0"/>
              <a:t> </a:t>
            </a:r>
            <a:r>
              <a:rPr lang="ru-RU" sz="2400" dirty="0" err="1"/>
              <a:t>між</a:t>
            </a:r>
            <a:r>
              <a:rPr lang="ru-RU" sz="2400" dirty="0"/>
              <a:t> </a:t>
            </a:r>
            <a:r>
              <a:rPr lang="ru-RU" sz="2400" dirty="0" err="1"/>
              <a:t>реаліями</a:t>
            </a:r>
            <a:r>
              <a:rPr lang="ru-RU" sz="2400" dirty="0"/>
              <a:t> (Л. Савенкова). </a:t>
            </a:r>
            <a:endParaRPr lang="ru-RU" sz="2400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 err="1" smtClean="0"/>
              <a:t>Вибір</a:t>
            </a:r>
            <a:r>
              <a:rPr lang="ru-RU" sz="2400" dirty="0" smtClean="0"/>
              <a:t> </a:t>
            </a:r>
            <a:r>
              <a:rPr lang="ru-RU" sz="2400" dirty="0" err="1"/>
              <a:t>паремійного</a:t>
            </a:r>
            <a:r>
              <a:rPr lang="ru-RU" sz="2400" dirty="0"/>
              <a:t> </a:t>
            </a:r>
            <a:r>
              <a:rPr lang="ru-RU" sz="2400" dirty="0" err="1"/>
              <a:t>матеріалу</a:t>
            </a:r>
            <a:r>
              <a:rPr lang="ru-RU" sz="2400" dirty="0"/>
              <a:t> </a:t>
            </a:r>
            <a:r>
              <a:rPr lang="ru-RU" sz="2400" dirty="0" err="1"/>
              <a:t>спостереження</a:t>
            </a:r>
            <a:r>
              <a:rPr lang="ru-RU" sz="2400" dirty="0"/>
              <a:t> </a:t>
            </a:r>
            <a:r>
              <a:rPr lang="ru-RU" sz="2400" dirty="0" err="1"/>
              <a:t>обґрунтований</a:t>
            </a:r>
            <a:r>
              <a:rPr lang="ru-RU" sz="2400" dirty="0"/>
              <a:t> </a:t>
            </a:r>
            <a:r>
              <a:rPr lang="ru-RU" sz="2400" dirty="0" err="1"/>
              <a:t>місцем</a:t>
            </a:r>
            <a:r>
              <a:rPr lang="ru-RU" sz="2400" dirty="0"/>
              <a:t> </a:t>
            </a:r>
            <a:r>
              <a:rPr lang="ru-RU" sz="2400" dirty="0" err="1"/>
              <a:t>паремій</a:t>
            </a:r>
            <a:r>
              <a:rPr lang="ru-RU" sz="2400" dirty="0"/>
              <a:t> </a:t>
            </a:r>
            <a:r>
              <a:rPr lang="ru-RU" sz="2400" dirty="0" err="1"/>
              <a:t>серед</a:t>
            </a:r>
            <a:r>
              <a:rPr lang="ru-RU" sz="2400" dirty="0"/>
              <a:t> </a:t>
            </a:r>
            <a:r>
              <a:rPr lang="ru-RU" sz="2400" dirty="0" err="1"/>
              <a:t>мовних</a:t>
            </a:r>
            <a:r>
              <a:rPr lang="ru-RU" sz="2400" dirty="0"/>
              <a:t> </a:t>
            </a:r>
            <a:r>
              <a:rPr lang="ru-RU" sz="2400" dirty="0" err="1"/>
              <a:t>ревілентів</a:t>
            </a:r>
            <a:r>
              <a:rPr lang="ru-RU" sz="2400" dirty="0"/>
              <a:t> (</a:t>
            </a:r>
            <a:r>
              <a:rPr lang="ru-RU" sz="2400" dirty="0" err="1"/>
              <a:t>засобів</a:t>
            </a:r>
            <a:r>
              <a:rPr lang="ru-RU" sz="2400" dirty="0"/>
              <a:t> </a:t>
            </a:r>
            <a:r>
              <a:rPr lang="ru-RU" sz="2400" dirty="0" err="1"/>
              <a:t>розкриття</a:t>
            </a:r>
            <a:r>
              <a:rPr lang="ru-RU" sz="2400" dirty="0"/>
              <a:t>) </a:t>
            </a:r>
            <a:r>
              <a:rPr lang="ru-RU" sz="2400" dirty="0" err="1"/>
              <a:t>національно-культурної</a:t>
            </a:r>
            <a:r>
              <a:rPr lang="ru-RU" sz="2400" dirty="0"/>
              <a:t> </a:t>
            </a:r>
            <a:r>
              <a:rPr lang="ru-RU" sz="2400" dirty="0" err="1"/>
              <a:t>свідомості</a:t>
            </a:r>
            <a:r>
              <a:rPr lang="ru-RU" sz="2400" dirty="0"/>
              <a:t>, у </a:t>
            </a:r>
            <a:r>
              <a:rPr lang="ru-RU" sz="2400" dirty="0" err="1"/>
              <a:t>яких</a:t>
            </a:r>
            <a:r>
              <a:rPr lang="ru-RU" sz="2400" dirty="0"/>
              <a:t> в </a:t>
            </a:r>
            <a:r>
              <a:rPr lang="ru-RU" sz="2400" dirty="0" err="1"/>
              <a:t>експліцитній</a:t>
            </a:r>
            <a:r>
              <a:rPr lang="ru-RU" sz="2400" dirty="0"/>
              <a:t> </a:t>
            </a:r>
            <a:r>
              <a:rPr lang="ru-RU" sz="2400" dirty="0" err="1"/>
              <a:t>формі</a:t>
            </a:r>
            <a:r>
              <a:rPr lang="ru-RU" sz="2400" dirty="0"/>
              <a:t> </a:t>
            </a:r>
            <a:r>
              <a:rPr lang="ru-RU" sz="2400" dirty="0" err="1"/>
              <a:t>виявляється</a:t>
            </a:r>
            <a:r>
              <a:rPr lang="ru-RU" sz="2400" dirty="0"/>
              <a:t> </a:t>
            </a:r>
            <a:r>
              <a:rPr lang="ru-RU" sz="2400" dirty="0" err="1"/>
              <a:t>зв'язок</a:t>
            </a:r>
            <a:r>
              <a:rPr lang="ru-RU" sz="2400" dirty="0"/>
              <a:t> </a:t>
            </a:r>
            <a:r>
              <a:rPr lang="ru-RU" sz="2400" dirty="0" err="1"/>
              <a:t>мови</a:t>
            </a:r>
            <a:r>
              <a:rPr lang="ru-RU" sz="2400" dirty="0"/>
              <a:t> з культурою </a:t>
            </a:r>
            <a:r>
              <a:rPr lang="ru-RU" sz="2400" dirty="0" err="1"/>
              <a:t>етносу</a:t>
            </a:r>
            <a:r>
              <a:rPr lang="ru-RU" sz="2400" dirty="0"/>
              <a:t>, </a:t>
            </a:r>
            <a:r>
              <a:rPr lang="ru-RU" sz="2400" dirty="0" err="1"/>
              <a:t>сценаріями</a:t>
            </a:r>
            <a:r>
              <a:rPr lang="ru-RU" sz="2400" dirty="0"/>
              <a:t> </a:t>
            </a:r>
            <a:r>
              <a:rPr lang="ru-RU" sz="2400" dirty="0" err="1"/>
              <a:t>комунікативної</a:t>
            </a:r>
            <a:r>
              <a:rPr lang="ru-RU" sz="2400" dirty="0"/>
              <a:t> </a:t>
            </a:r>
            <a:r>
              <a:rPr lang="ru-RU" sz="2400" dirty="0" err="1"/>
              <a:t>поведінки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мовних</a:t>
            </a:r>
            <a:r>
              <a:rPr lang="ru-RU" sz="2400" dirty="0"/>
              <a:t> </a:t>
            </a:r>
            <a:r>
              <a:rPr lang="ru-RU" sz="2400" dirty="0" err="1"/>
              <a:t>особистостей</a:t>
            </a:r>
            <a:r>
              <a:rPr lang="ru-RU" sz="2400" dirty="0"/>
              <a:t> і особливо з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національно-культурними</a:t>
            </a:r>
            <a:r>
              <a:rPr lang="ru-RU" sz="2400" dirty="0"/>
              <a:t> </a:t>
            </a:r>
            <a:r>
              <a:rPr lang="ru-RU" sz="2400" dirty="0" err="1"/>
              <a:t>цінностями</a:t>
            </a:r>
            <a:r>
              <a:rPr lang="ru-RU" sz="2400" dirty="0"/>
              <a:t>, тому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b="1" dirty="0" err="1"/>
              <a:t>денотація</a:t>
            </a:r>
            <a:r>
              <a:rPr lang="ru-RU" sz="2400" b="1" dirty="0"/>
              <a:t> </a:t>
            </a:r>
            <a:r>
              <a:rPr lang="ru-RU" sz="2400" b="1" dirty="0" err="1"/>
              <a:t>пареміологем</a:t>
            </a:r>
            <a:r>
              <a:rPr lang="ru-RU" sz="2400" b="1" dirty="0"/>
              <a:t> </a:t>
            </a:r>
            <a:r>
              <a:rPr lang="ru-RU" sz="2400" dirty="0"/>
              <a:t>— </a:t>
            </a:r>
            <a:r>
              <a:rPr lang="ru-RU" sz="2400" dirty="0" err="1"/>
              <a:t>це</a:t>
            </a:r>
            <a:r>
              <a:rPr lang="ru-RU" sz="2400" dirty="0"/>
              <a:t> «не </a:t>
            </a:r>
            <a:r>
              <a:rPr lang="ru-RU" sz="2400" dirty="0" err="1"/>
              <a:t>денотація</a:t>
            </a:r>
            <a:r>
              <a:rPr lang="ru-RU" sz="2400" dirty="0"/>
              <a:t> до </a:t>
            </a:r>
            <a:r>
              <a:rPr lang="ru-RU" sz="2400" dirty="0" err="1"/>
              <a:t>світу</a:t>
            </a:r>
            <a:r>
              <a:rPr lang="ru-RU" sz="2400" dirty="0"/>
              <a:t>, а </a:t>
            </a:r>
            <a:r>
              <a:rPr lang="ru-RU" sz="2400" dirty="0" err="1"/>
              <a:t>привід</a:t>
            </a:r>
            <a:r>
              <a:rPr lang="ru-RU" sz="2400" dirty="0"/>
              <a:t> для </a:t>
            </a:r>
            <a:r>
              <a:rPr lang="ru-RU" sz="2400" dirty="0" err="1"/>
              <a:t>віднесення</a:t>
            </a:r>
            <a:r>
              <a:rPr lang="ru-RU" sz="2400" dirty="0"/>
              <a:t> до </a:t>
            </a:r>
            <a:r>
              <a:rPr lang="ru-RU" sz="2400" dirty="0" err="1"/>
              <a:t>системи</a:t>
            </a:r>
            <a:r>
              <a:rPr lang="ru-RU" sz="2400" dirty="0"/>
              <a:t> </a:t>
            </a:r>
            <a:r>
              <a:rPr lang="ru-RU" sz="2400" dirty="0" err="1"/>
              <a:t>цінностей</a:t>
            </a:r>
            <a:r>
              <a:rPr lang="ru-RU" sz="2400" dirty="0"/>
              <a:t>» (В. </a:t>
            </a:r>
            <a:r>
              <a:rPr lang="ru-RU" sz="2400" dirty="0" err="1"/>
              <a:t>Телія</a:t>
            </a:r>
            <a:r>
              <a:rPr lang="ru-RU" sz="2400" dirty="0"/>
              <a:t>). </a:t>
            </a:r>
            <a:endParaRPr lang="uk-UA" sz="2400" dirty="0"/>
          </a:p>
          <a:p>
            <a:pPr rtl="0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97023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4900" y="603849"/>
            <a:ext cx="9980682" cy="1627577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algn="ctr"/>
            <a:r>
              <a:rPr lang="ru-RU" b="1" dirty="0" err="1"/>
              <a:t>Аналіз</a:t>
            </a:r>
            <a:r>
              <a:rPr lang="ru-RU" b="1" dirty="0"/>
              <a:t> </a:t>
            </a:r>
            <a:r>
              <a:rPr lang="ru-RU" b="1" dirty="0" err="1"/>
              <a:t>пареміологічного</a:t>
            </a:r>
            <a:r>
              <a:rPr lang="ru-RU" b="1" dirty="0"/>
              <a:t> </a:t>
            </a:r>
            <a:r>
              <a:rPr lang="ru-RU" b="1" dirty="0" err="1"/>
              <a:t>матеріалу</a:t>
            </a:r>
            <a:r>
              <a:rPr lang="ru-RU" b="1" dirty="0"/>
              <a:t> </a:t>
            </a:r>
            <a:r>
              <a:rPr lang="ru-RU" b="1" dirty="0" err="1"/>
              <a:t>свідчить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релевантними</a:t>
            </a:r>
            <a:r>
              <a:rPr lang="ru-RU" b="1" dirty="0"/>
              <a:t> для </a:t>
            </a:r>
            <a:r>
              <a:rPr lang="ru-RU" b="1" dirty="0" err="1"/>
              <a:t>базових</a:t>
            </a:r>
            <a:r>
              <a:rPr lang="ru-RU" b="1" dirty="0"/>
              <a:t> та </a:t>
            </a:r>
            <a:r>
              <a:rPr lang="ru-RU" b="1" dirty="0" err="1"/>
              <a:t>фонових</a:t>
            </a:r>
            <a:r>
              <a:rPr lang="ru-RU" b="1" dirty="0"/>
              <a:t> </a:t>
            </a:r>
            <a:r>
              <a:rPr lang="ru-RU" b="1" dirty="0" err="1"/>
              <a:t>лінгвокультур</a:t>
            </a:r>
            <a:r>
              <a:rPr lang="ru-RU" b="1" dirty="0"/>
              <a:t> є </a:t>
            </a:r>
            <a:r>
              <a:rPr lang="ru-RU" b="1" dirty="0" err="1"/>
              <a:t>такі</a:t>
            </a:r>
            <a:r>
              <a:rPr lang="ru-RU" b="1" dirty="0"/>
              <a:t> </a:t>
            </a:r>
            <a:r>
              <a:rPr lang="ru-RU" b="1" dirty="0" err="1"/>
              <a:t>категорії</a:t>
            </a:r>
            <a:r>
              <a:rPr lang="ru-RU" b="1" dirty="0"/>
              <a:t> </a:t>
            </a:r>
            <a:r>
              <a:rPr lang="ru-RU" b="1" dirty="0" err="1"/>
              <a:t>комунікативної</a:t>
            </a:r>
            <a:r>
              <a:rPr lang="ru-RU" b="1" dirty="0"/>
              <a:t> </a:t>
            </a:r>
            <a:r>
              <a:rPr lang="ru-RU" b="1" dirty="0" err="1"/>
              <a:t>поведінки</a:t>
            </a:r>
            <a:r>
              <a:rPr lang="ru-RU" b="1" dirty="0"/>
              <a:t>: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1165285" y="2415486"/>
            <a:ext cx="9980682" cy="3748088"/>
          </a:xfrm>
        </p:spPr>
        <p:txBody>
          <a:bodyPr rtlCol="0"/>
          <a:lstStyle/>
          <a:p>
            <a:r>
              <a:rPr lang="ru-RU" sz="2800" dirty="0" smtClean="0"/>
              <a:t>а) </a:t>
            </a:r>
            <a:r>
              <a:rPr lang="ru-RU" sz="2800" dirty="0"/>
              <a:t>КК </a:t>
            </a:r>
            <a:r>
              <a:rPr lang="ru-RU" sz="2800" dirty="0" err="1" smtClean="0"/>
              <a:t>говоріння</a:t>
            </a:r>
            <a:r>
              <a:rPr lang="ru-RU" sz="2800" dirty="0" smtClean="0"/>
              <a:t>;</a:t>
            </a:r>
          </a:p>
          <a:p>
            <a:r>
              <a:rPr lang="ru-RU" sz="2800" dirty="0"/>
              <a:t>б) КК </a:t>
            </a:r>
            <a:r>
              <a:rPr lang="ru-RU" sz="2800" dirty="0" err="1"/>
              <a:t>комунікативної</a:t>
            </a:r>
            <a:r>
              <a:rPr lang="ru-RU" sz="2800" dirty="0"/>
              <a:t> </a:t>
            </a:r>
            <a:r>
              <a:rPr lang="ru-RU" sz="2800" dirty="0" err="1"/>
              <a:t>етики</a:t>
            </a:r>
            <a:r>
              <a:rPr lang="ru-RU" sz="2800" dirty="0"/>
              <a:t>;</a:t>
            </a:r>
            <a:endParaRPr lang="uk-UA" sz="2800" dirty="0"/>
          </a:p>
          <a:p>
            <a:r>
              <a:rPr lang="ru-RU" sz="2800" dirty="0"/>
              <a:t>в) КК </a:t>
            </a:r>
            <a:r>
              <a:rPr lang="ru-RU" sz="2800" dirty="0" err="1"/>
              <a:t>комунікативної</a:t>
            </a:r>
            <a:r>
              <a:rPr lang="ru-RU" sz="2800" dirty="0"/>
              <a:t> </a:t>
            </a:r>
            <a:r>
              <a:rPr lang="ru-RU" sz="2800" dirty="0" err="1" smtClean="0"/>
              <a:t>оцінності</a:t>
            </a:r>
            <a:r>
              <a:rPr lang="ru-RU" sz="2800" dirty="0" smtClean="0"/>
              <a:t>;</a:t>
            </a:r>
            <a:endParaRPr lang="uk-UA" sz="2800" dirty="0"/>
          </a:p>
          <a:p>
            <a:r>
              <a:rPr lang="ru-RU" sz="2800" dirty="0"/>
              <a:t>г) КК </a:t>
            </a:r>
            <a:r>
              <a:rPr lang="ru-RU" sz="2800" dirty="0" err="1"/>
              <a:t>комунікативної</a:t>
            </a:r>
            <a:r>
              <a:rPr lang="ru-RU" sz="2800" dirty="0"/>
              <a:t> </a:t>
            </a:r>
            <a:r>
              <a:rPr lang="ru-RU" sz="2800" dirty="0" err="1"/>
              <a:t>відповідальності</a:t>
            </a:r>
            <a:r>
              <a:rPr lang="ru-RU" sz="2800" dirty="0"/>
              <a:t>; </a:t>
            </a:r>
            <a:endParaRPr lang="uk-UA" sz="2800" dirty="0"/>
          </a:p>
          <a:p>
            <a:r>
              <a:rPr lang="ru-RU" sz="2800" dirty="0"/>
              <a:t>ґ) КК </a:t>
            </a:r>
            <a:r>
              <a:rPr lang="ru-RU" sz="2800" dirty="0" err="1"/>
              <a:t>комунікативної</a:t>
            </a:r>
            <a:r>
              <a:rPr lang="ru-RU" sz="2800" dirty="0"/>
              <a:t> </a:t>
            </a:r>
            <a:r>
              <a:rPr lang="ru-RU" sz="2800" dirty="0" err="1"/>
              <a:t>емоційності</a:t>
            </a:r>
            <a:r>
              <a:rPr lang="ru-RU" sz="2800" dirty="0"/>
              <a:t>. </a:t>
            </a:r>
            <a:endParaRPr lang="uk-UA" sz="28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2449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Навчальна література 16x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_9411669_TF03431380_TF03431380" id="{7F712D6B-028E-409B-860F-2F30E9C9396D}" vid="{8A95D9FE-82D1-4F93-B096-76F695F85D73}"/>
    </a:ext>
  </a:extLst>
</a:theme>
</file>

<file path=ppt/theme/theme2.xml><?xml version="1.0" encoding="utf-8"?>
<a:theme xmlns:a="http://schemas.openxmlformats.org/drawingml/2006/main" name="Тема Offic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>false</IntlLangReview>
    <LocLastLocAttemptVersionLookup xmlns="4873beb7-5857-4685-be1f-d57550cc96cc">855024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ssetStart xmlns="4873beb7-5857-4685-be1f-d57550cc96cc">2012-08-31T08:50:00+00:00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1616423</Value>
    </PublishStatusLookup>
    <APAuthor xmlns="4873beb7-5857-4685-be1f-d57550cc96cc">
      <UserInfo>
        <DisplayName>REDMOND\kristaa</DisplayName>
        <AccountId>136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TP103431361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28C8B9CA-0273-4370-889A-FC05DA5C2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DDBB83-77C1-4099-A0AA-289882E745E2}">
  <ds:schemaRefs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4873beb7-5857-4685-be1f-d57550cc96cc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Академічна презентація, широкі та тонкі смужки (широкоформатна)</Template>
  <TotalTime>0</TotalTime>
  <Words>3208</Words>
  <Application>Microsoft Office PowerPoint</Application>
  <PresentationFormat>Широкий екран</PresentationFormat>
  <Paragraphs>172</Paragraphs>
  <Slides>27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27</vt:i4>
      </vt:variant>
    </vt:vector>
  </HeadingPairs>
  <TitlesOfParts>
    <vt:vector size="34" baseType="lpstr">
      <vt:lpstr>Arial</vt:lpstr>
      <vt:lpstr>Calibri</vt:lpstr>
      <vt:lpstr>Euphemia</vt:lpstr>
      <vt:lpstr>Plantagenet Cherokee</vt:lpstr>
      <vt:lpstr>Times New Roman</vt:lpstr>
      <vt:lpstr>Wingdings</vt:lpstr>
      <vt:lpstr>Навчальна література 16x9</vt:lpstr>
      <vt:lpstr>Комунікативна поведінка і комунікативні ресурси</vt:lpstr>
      <vt:lpstr>ПЛАН</vt:lpstr>
      <vt:lpstr>Література</vt:lpstr>
      <vt:lpstr>1. Комунікативна поведінка.</vt:lpstr>
      <vt:lpstr>Презентація PowerPoint</vt:lpstr>
      <vt:lpstr>Презентація PowerPoint</vt:lpstr>
      <vt:lpstr>Презентація PowerPoint</vt:lpstr>
      <vt:lpstr>Презентація PowerPoint</vt:lpstr>
      <vt:lpstr>Аналіз пареміологічного матеріалу свідчить, що релевантними для базових та фонових лінгвокультур є такі категорії комунікативної поведінки: </vt:lpstr>
      <vt:lpstr>Типологія комунікативних категорій та паремійні засоби їх вербалізації </vt:lpstr>
      <vt:lpstr>Презентація PowerPoint</vt:lpstr>
      <vt:lpstr>Презентація PowerPoint</vt:lpstr>
      <vt:lpstr>Вербалізація таких ознак говоріння, як ініціативність, реактивність та квеситивність, виявляє деякі відмінності: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2. Комунікативні стратегії і тактики. </vt:lpstr>
      <vt:lpstr>Презентація PowerPoint</vt:lpstr>
      <vt:lpstr>Презентація PowerPoint</vt:lpstr>
      <vt:lpstr>Презентація PowerPoint</vt:lpstr>
      <vt:lpstr>3. Індикація метакомунікативних стратегій. </vt:lpstr>
      <vt:lpstr>Метакомунікативні мовленнєві акти можуть моніторити (здійснювати контроль) такі компоненти комунікативного акту: </vt:lpstr>
      <vt:lpstr>Презентація PowerPoint</vt:lpstr>
      <vt:lpstr>Презентація PowerPoint</vt:lpstr>
      <vt:lpstr>Дякую за увагу!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2020-10-02T12:19:35Z</dcterms:created>
  <dcterms:modified xsi:type="dcterms:W3CDTF">2020-10-02T15:07:48Z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